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Now Bold" charset="1" panose="00000800000000000000"/>
      <p:regular r:id="rId29"/>
    </p:embeddedFont>
    <p:embeddedFont>
      <p:font typeface="Kollektif Bold" charset="1" panose="020B0604020101010102"/>
      <p:regular r:id="rId30"/>
    </p:embeddedFont>
    <p:embeddedFont>
      <p:font typeface="League Spartan" charset="1" panose="00000800000000000000"/>
      <p:regular r:id="rId31"/>
    </p:embeddedFont>
    <p:embeddedFont>
      <p:font typeface="Open Sans Bold" charset="1" panose="020B0806030504020204"/>
      <p:regular r:id="rId32"/>
    </p:embeddedFont>
    <p:embeddedFont>
      <p:font typeface="Now Heavy" charset="1" panose="00000A00000000000000"/>
      <p:regular r:id="rId34"/>
    </p:embeddedFont>
    <p:embeddedFont>
      <p:font typeface="Now"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notesSlides/notesSlide2.xml" Type="http://schemas.openxmlformats.org/officeDocument/2006/relationships/notesSlide"/><Relationship Id="rId34" Target="fonts/font34.fntdata" Type="http://schemas.openxmlformats.org/officeDocument/2006/relationships/font"/><Relationship Id="rId35" Target="notesSlides/notesSlide3.xml" Type="http://schemas.openxmlformats.org/officeDocument/2006/relationships/notesSlide"/><Relationship Id="rId36" Target="notesSlides/notesSlide4.xml" Type="http://schemas.openxmlformats.org/officeDocument/2006/relationships/notesSlide"/><Relationship Id="rId37" Target="notesSlides/notesSlide5.xml" Type="http://schemas.openxmlformats.org/officeDocument/2006/relationships/notesSlide"/><Relationship Id="rId38" Target="notesSlides/notesSlide6.xml" Type="http://schemas.openxmlformats.org/officeDocument/2006/relationships/notesSlide"/><Relationship Id="rId39" Target="notesSlides/notesSlide7.xml" Type="http://schemas.openxmlformats.org/officeDocument/2006/relationships/notesSlide"/><Relationship Id="rId4" Target="theme/theme1.xml" Type="http://schemas.openxmlformats.org/officeDocument/2006/relationships/theme"/><Relationship Id="rId40" Target="notesSlides/notesSlide8.xml" Type="http://schemas.openxmlformats.org/officeDocument/2006/relationships/notesSlide"/><Relationship Id="rId41" Target="notesSlides/notesSlide9.xml" Type="http://schemas.openxmlformats.org/officeDocument/2006/relationships/notesSlide"/><Relationship Id="rId42" Target="notesSlides/notesSlide10.xml" Type="http://schemas.openxmlformats.org/officeDocument/2006/relationships/notesSlide"/><Relationship Id="rId43" Target="notesSlides/notesSlide11.xml" Type="http://schemas.openxmlformats.org/officeDocument/2006/relationships/notesSlide"/><Relationship Id="rId44" Target="notesSlides/notesSlide12.xml" Type="http://schemas.openxmlformats.org/officeDocument/2006/relationships/notesSlide"/><Relationship Id="rId45" Target="fonts/font45.fntdata" Type="http://schemas.openxmlformats.org/officeDocument/2006/relationships/font"/><Relationship Id="rId46" Target="notesSlides/notesSlide13.xml" Type="http://schemas.openxmlformats.org/officeDocument/2006/relationships/notesSlide"/><Relationship Id="rId47" Target="notesSlides/notesSlide14.xml" Type="http://schemas.openxmlformats.org/officeDocument/2006/relationships/notesSlide"/><Relationship Id="rId48" Target="notesSlides/notesSlide15.xml" Type="http://schemas.openxmlformats.org/officeDocument/2006/relationships/notesSlide"/><Relationship Id="rId49" Target="notesSlides/notesSlide16.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Hola a todos, mi nombre es Serhiy, y hoy voy a presentarles un proyecto de Implementación de un chatbot educativo en AWS.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Una vez estamos dentro de la consola principal, comienzo creando Bucket  S3 para almacenar mi contenido estático. Después configuro CloudFront, para distribuir este contenido a los usuarios, reduciendo la latencia y mejorando los tiempos de carga.</a:t>
            </a:r>
          </a:p>
          <a:p>
            <a:r>
              <a:rPr lang="en-US"/>
              <a:t/>
            </a:r>
          </a:p>
          <a:p>
            <a:r>
              <a:rPr lang="en-US"/>
              <a:t>A continuación, creamos un clúster en ECS. Dentro de este clúster, definimos una  tarea, donde especificamos la versión del contenedor Docker y añadimos una variable de entorno OPENAI-KEY, que es fundamental para permitir que nuestro chatbot interactúe con la API OpenAI.</a:t>
            </a:r>
          </a:p>
          <a:p>
            <a:r>
              <a:rPr lang="en-US"/>
              <a:t/>
            </a:r>
          </a:p>
          <a:p>
            <a:r>
              <a:rPr lang="en-US"/>
              <a:t>El siguiente paso es crear un servicio que implica configuración de balanceador de carga y Target group para distribución del tráfico entrante entre nuestros contenedores.</a:t>
            </a:r>
          </a:p>
          <a:p>
            <a:r>
              <a:rPr lang="en-US"/>
              <a:t/>
            </a:r>
          </a:p>
          <a:p>
            <a:r>
              <a:rPr lang="en-US"/>
              <a:t>También dejo configurados los grupos de seguridad  para balanceador y el servicio ECS,  para administrar el acceso y proteger nuestra infraestructura.</a:t>
            </a:r>
          </a:p>
          <a:p>
            <a:r>
              <a:rPr lang="en-US"/>
              <a:t/>
            </a:r>
          </a:p>
          <a:p>
            <a:r>
              <a:rPr lang="en-US"/>
              <a:t>Finalmente, genero la base de datos necesaria para que nuestro chatbot pueda proporcionar información personalizada.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Como ya hemos visto la configuración de nuestra infraestructura , es fundamental entender cómo diseñamos nuestra base de datos, que está estructurada en tablas relacionadas  para gestionar información clave sobre horarios, asignaturas, alumnos, profesores, temarios y las notas.</a:t>
            </a:r>
          </a:p>
          <a:p>
            <a:r>
              <a:rPr lang="en-US"/>
              <a:t/>
            </a:r>
          </a:p>
          <a:p>
            <a:r>
              <a:rPr lang="en-US"/>
              <a:t>Esto permite al chatbot interactuar eficientemente con los datos y responder a consultas específicas de los usuarios. </a:t>
            </a:r>
          </a:p>
          <a:p>
            <a:r>
              <a:rPr lang="en-US"/>
              <a:t/>
            </a:r>
          </a:p>
          <a:p>
            <a:r>
              <a:rPr lang="en-US"/>
              <a:t>Este diseño es una representación simplificada para poder demostrar la funcionalidad básica del chatbot, pero al mismo momento es expansible para adaptarse a necesidades más complejas de los centros educativos.”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Ahora vamos a ver siguiente video que nos mostrara cómo el chatbot responde a diferentes preguntas de los usuarios utilizando información de nuestra base de datos. Observaremos ejemplos prácticos de interacciones para entender mejor sus capacidades y funciones.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Como he mencionado antes este chatbot está diseñado para responder a las preguntas específicas según el rol del usuario: profesores, alumnos o padres.</a:t>
            </a:r>
          </a:p>
          <a:p>
            <a:r>
              <a:rPr lang="en-US"/>
              <a:t/>
            </a:r>
          </a:p>
          <a:p>
            <a:r>
              <a:rPr lang="en-US"/>
              <a:t>Los profesores pueden hacer consultas sobre el temarios, horarios y notas en  su asignatura, por ejemplo:</a:t>
            </a:r>
          </a:p>
          <a:p>
            <a:r>
              <a:rPr lang="en-US"/>
              <a:t>‘¿Me puedes proporcionar el horario de mi asignatura para la siguiente semana?’,</a:t>
            </a:r>
          </a:p>
          <a:p>
            <a:r>
              <a:rPr lang="en-US"/>
              <a:t> ‘¿Qué temario tiene mi asignatura?’,</a:t>
            </a:r>
          </a:p>
          <a:p>
            <a:r>
              <a:rPr lang="en-US"/>
              <a:t> ‘¿Que grupos tiene el centro?’</a:t>
            </a:r>
          </a:p>
          <a:p>
            <a:r>
              <a:rPr lang="en-US"/>
              <a:t>o 'Lista me las notas de alumnos de Asir en mi asignatura '</a:t>
            </a:r>
          </a:p>
          <a:p>
            <a:r>
              <a:rPr lang="en-US"/>
              <a:t/>
            </a:r>
          </a:p>
          <a:p>
            <a:r>
              <a:rPr lang="en-US"/>
              <a:t>En cambio los alumnos pueden preguntar sobre su horario, notas y listar los profesores, por ejemplo:</a:t>
            </a:r>
          </a:p>
          <a:p>
            <a:r>
              <a:rPr lang="en-US"/>
              <a:t>‘Dame mi horario’</a:t>
            </a:r>
          </a:p>
          <a:p>
            <a:r>
              <a:rPr lang="en-US"/>
              <a:t> ‘Dame mis notas por cada asignatura</a:t>
            </a:r>
          </a:p>
          <a:p>
            <a:r>
              <a:rPr lang="en-US"/>
              <a:t>’ o ‘Dame la nota media  por cada asignatura’  </a:t>
            </a:r>
          </a:p>
          <a:p>
            <a:r>
              <a:rPr lang="en-US"/>
              <a:t/>
            </a:r>
          </a:p>
          <a:p>
            <a:r>
              <a:rPr lang="en-US"/>
              <a:t>Los padres, por su parte, pueden hacer consultas similares a las de los alumnos, pero desde una perspectiva paterna, enfocándose en el progreso de sus hijos. Por ejemplo:</a:t>
            </a:r>
          </a:p>
          <a:p>
            <a:r>
              <a:rPr lang="en-US"/>
              <a:t> ,</a:t>
            </a:r>
          </a:p>
          <a:p>
            <a:r>
              <a:rPr lang="en-US"/>
              <a:t>¿Cómo puede mejorar en Redes?</a:t>
            </a:r>
          </a:p>
          <a:p>
            <a:r>
              <a:rPr lang="en-US"/>
              <a:t> ‘¿Cómo se llama el profesor que imparte la asignatura de Bases de Datos?’,</a:t>
            </a:r>
          </a:p>
          <a:p>
            <a:r>
              <a:rPr lang="en-US"/>
              <a:t/>
            </a:r>
          </a:p>
          <a:p>
            <a:r>
              <a:rPr lang="en-US"/>
              <a:t/>
            </a:r>
          </a:p>
          <a:p>
            <a:r>
              <a:rPr lang="en-US"/>
              <a:t>Ahora que hemos visto las capacidades del chatbot en acción, hablemos de los resultados y las conclusiones del proyecto.”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 ve claramente que este asistente podría mejorar la comunicación entre usuarios y el centro educativo, proporcionando respuestas rápidas, inteligentes y automáticas. Incluso en su fase inicial, maneja eficientemente consultas básicas y opera de manera continua, aspectos importantes para el entorno educativo. Además, ha mostrado potencial para reducir la carga de trabajo repetitivo del personal y es fácil de usar para todos. Sin embargo, es necesario fortalecer la seguridad de los datos y personalizar más el sistema para adaptarlo a las necesidades individuales.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Creo que el proyecto ha demostrado la viabilidad de esta tecnología en el sector educativo, respaldado por la infraestructura de AWS y la tecnología avanzada de OpenAI para facilitar conversaciones naturales y útiles. Nuestro objetivo principal era hacer que comunicarse con el centro educativo sea tan fácil como chatear con un amigo. Este proyecto ha sido un paso importante hacia esa meta, demostrando que los chatbots pueden ser una herramienta valiosa y transformadora en la educación.</a:t>
            </a:r>
          </a:p>
          <a:p>
            <a:r>
              <a:rPr lang="en-US"/>
              <a:t/>
            </a:r>
          </a:p>
          <a:p>
            <a:r>
              <a:rPr lang="en-US"/>
              <a:t>Este es solo el comienzo, y hay mucho espacio para expandir y mejorar el sistema en el futuro.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Ken Robinson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Sabemos todos que la transformación digital ha cambiado bastante la forma en que nos comunicamos, y la educación no es una excepción. Los estudiantes de hoy en día esperan respuestas rápidas y comunicación fluida. Esto nos lleva a la necesidad  de adaptarnos a estas nuevas expectativas.</a:t>
            </a:r>
          </a:p>
          <a:p>
            <a:r>
              <a:rPr lang="en-US"/>
              <a:t/>
            </a:r>
          </a:p>
          <a:p>
            <a:r>
              <a:rPr lang="en-US"/>
              <a:t>Para abordar esta necesidad, he desarrollado un chatbot educativo que se despliega en la nube de Amazon Web Service.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objetivo principal del proyecto es mejorar la comunicación en los centros educativos, utilizando las últimas tecnologías.</a:t>
            </a:r>
          </a:p>
          <a:p>
            <a:r>
              <a:rPr lang="en-US"/>
              <a:t/>
            </a:r>
          </a:p>
          <a:p>
            <a:r>
              <a:rPr lang="en-US"/>
              <a:t>Este chatbot proporcionará un servicio accesible las 24 horas del día con respuestas inteligentes y fluidas, utilizando la infraestructura de AWS para garantizar escalabilidad, seguridad y alta disponibilidad. También automatizará respuestas para reducir la carga administrativa, permitiendo al personal concentrarse en tareas importantes, y será adaptable y escalable para personalizarse según las necesidades de cada centro.”</a:t>
            </a:r>
          </a:p>
          <a:p>
            <a:r>
              <a:rPr lang="en-US"/>
              <a:t/>
            </a:r>
          </a:p>
          <a:p>
            <a:r>
              <a:rPr lang="en-US"/>
              <a:t>Para comprender mejor la importancia de este proyecto, es interesante ver cómo han evolucionado los chatbots a lo largo del tiempo.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Desde la creación de ELIZA en 1966, el primer chatbot capaz de simular una conversación, los chatbots han evolucionado significativamente. En la década de los 90, Clippy de Microsoft introdujo la asistencia interactiva en aplicaciones de office. Con el avance de la tecnología, surgieron asistentes más complejos como Siri, seguido por Cortana, Alexa y Google Assistant. Estos chatbots han llevado la interacción hombre-máquina a nuevos niveles a través del reconocimiento de voz y procesamiento de lenguaje natural.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desarrollo de mi proyecto se basa en esta rica historia de innovación en inteligencia artificial y chatbots. Para asegurar una experiencia de usuario óptima y una integración eficaz con las tecnologías actuales, he utilizado una variedad de herramientas y plataformas tecnológicas.</a:t>
            </a:r>
          </a:p>
          <a:p>
            <a:r>
              <a:rPr lang="en-US"/>
              <a:t/>
            </a:r>
          </a:p>
          <a:p>
            <a:r>
              <a:rPr lang="en-US"/>
              <a:t>En el desarrollo del frontend de nuestra app, utilicé una combinación de tecnologías que aseguran una interfaz de usuario intuitiva y responsiv. HTML y CSS para estructurar y estilizar la página web y JavaScript que se encarga de la funcionalidad interactiva.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mostrarles cómo he configurado el backend implementando las tecnologías como Python, FastAPI, OpenAI y Docker, vamos a ver un breve video.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Pueden observar que la aplicación está construida utilizando  FastAPI, que forma la estructura  principal del proyecto. Básicamente, tenemos un módulo OpenAI que procesa las solicitudes de los usuarios y ofrece respuestas precisas.</a:t>
            </a:r>
          </a:p>
          <a:p>
            <a:r>
              <a:rPr lang="en-US"/>
              <a:t/>
            </a:r>
          </a:p>
          <a:p>
            <a:r>
              <a:rPr lang="en-US"/>
              <a:t>Distinguimos entre tres roles clave: profesores, estudiantes y padres. Cada rol está configurado para acceder a la información específica.</a:t>
            </a:r>
          </a:p>
          <a:p>
            <a:r>
              <a:rPr lang="en-US"/>
              <a:t/>
            </a:r>
          </a:p>
          <a:p>
            <a:r>
              <a:rPr lang="en-US"/>
              <a:t>Pueden ver sus horarios, temarios de asignaturas, calificaciones notas medias, listas de los estudiantes, nombres de profesores, etc.</a:t>
            </a:r>
          </a:p>
          <a:p>
            <a:r>
              <a:rPr lang="en-US"/>
              <a:t/>
            </a:r>
          </a:p>
          <a:p>
            <a:r>
              <a:rPr lang="en-US"/>
              <a:t>El chatbot aprovecha una base de datos MySQL para almacenar y gestionar todos los datos relevantes.</a:t>
            </a:r>
          </a:p>
          <a:p>
            <a:r>
              <a:rPr lang="en-US"/>
              <a:t/>
            </a:r>
          </a:p>
          <a:p>
            <a:r>
              <a:rPr lang="en-US"/>
              <a:t>Los usuarios interactúan con el chatbot a través de la API OpenAI, lo que permite el procesamiento del lenguaje natural y respuestas inteligentes.</a:t>
            </a:r>
          </a:p>
          <a:p>
            <a:r>
              <a:rPr lang="en-US"/>
              <a:t/>
            </a:r>
          </a:p>
          <a:p>
            <a:r>
              <a:rPr lang="en-US"/>
              <a:t>Para implementar nuestra aplicación, creamos una imagen de Docker y la enviamos a un Docker Hub. Luego, esta imagen se utiliza dentro de AWS para una implementación escalable.</a:t>
            </a:r>
          </a:p>
          <a:p>
            <a:r>
              <a:rPr lang="en-US"/>
              <a:t/>
            </a:r>
          </a:p>
          <a:p>
            <a:r>
              <a:rPr lang="en-US"/>
              <a:t>Ahora que entendemos la estructura y el funcionamiento del chatbot, vamos a descubrir la infraestructura que lo soporta.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 elegido Amazon Web Service para alojar y gestionar la infraestructura de mi aplicación debido a su escalabilidad, alta disponibilidad, variedad de servicios integrados, robusta seguridad y modelo de costo-eficiencia. AWS permite que el chatbot maneje eficientemente el crecimiento de usuarios y picos de tráfico, garantizando continuidad del servicio y protección de datos, todo mientras se paga solo por los recursos utilizados. Estas ventajas hacen de Amazon la plataforma ideal para mi proyecto.</a:t>
            </a:r>
          </a:p>
          <a:p>
            <a:r>
              <a:rPr lang="en-US"/>
              <a:t/>
            </a:r>
          </a:p>
          <a:p>
            <a:r>
              <a:rPr lang="en-US"/>
              <a:t>Para comprender mejor cómo AWS soporta mi chatbot, es importante ver el flujo de datos a través de siguiente diagrama.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Cuando un usuario accede a la página web del centro educativo, CloudFront, una red de entrega de contenido, sirve el contenido estático desde Amazon S3. Las interacciones con el chatbot se capturan mediante JavaScript en el frontend y se envían al backend a través de solicitudes HTTP. Estas solicitudes son gestionadas por un Application Load Balancer y procesadas en Elastic Container Service en un entorno serverless con Fargate, donde los contenedores Docker ejecutan la aplicación del chatbot.</a:t>
            </a:r>
          </a:p>
          <a:p>
            <a:r>
              <a:rPr lang="en-US"/>
              <a:t/>
            </a:r>
          </a:p>
          <a:p>
            <a:r>
              <a:rPr lang="en-US"/>
              <a:t>La API de OpenAI interpreta las preguntas y genera respuestas inteligentes, mientras que una base de datos replicada asegura disponibilidad y actualización de datos específicos del centro educativo. </a:t>
            </a:r>
          </a:p>
          <a:p>
            <a:r>
              <a:rPr lang="en-US"/>
              <a:t/>
            </a:r>
          </a:p>
          <a:p>
            <a:r>
              <a:rPr lang="en-US"/>
              <a:t>Finalmente, las respuestas son enviadas al frontend, donde JavaScript actualiza la interfaz del chatbot.</a:t>
            </a:r>
          </a:p>
          <a:p>
            <a:r>
              <a:rPr lang="en-US"/>
              <a:t>Ahora vamos a ver un breve video que muestra cómo configuramos los servicios de AWS  para nuestra app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0.jpeg" Type="http://schemas.openxmlformats.org/officeDocument/2006/relationships/image"/><Relationship Id="rId4" Target="../media/VAGHxEWXYLk.mp4" Type="http://schemas.openxmlformats.org/officeDocument/2006/relationships/video"/><Relationship Id="rId5" Target="../media/VAGHxEWXYLk.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57.png" Type="http://schemas.openxmlformats.org/officeDocument/2006/relationships/image"/><Relationship Id="rId2" Target="../notesSlides/notesSlide11.xml" Type="http://schemas.openxmlformats.org/officeDocument/2006/relationships/notesSlide"/><Relationship Id="rId3" Target="../media/image51.png" Type="http://schemas.openxmlformats.org/officeDocument/2006/relationships/image"/><Relationship Id="rId4" Target="../media/image52.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5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53.png" Type="http://schemas.openxmlformats.org/officeDocument/2006/relationships/image"/><Relationship Id="rId4" Target="../media/image5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5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9.jpeg" Type="http://schemas.openxmlformats.org/officeDocument/2006/relationships/image"/><Relationship Id="rId4" Target="../media/VAGH8slFuWs.mp4" Type="http://schemas.openxmlformats.org/officeDocument/2006/relationships/video"/><Relationship Id="rId5" Target="../media/VAGH8slFuWs.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2" Target="../notesSlides/notesSlide14.xml" Type="http://schemas.openxmlformats.org/officeDocument/2006/relationships/notesSlide"/><Relationship Id="rId3" Target="../media/image60.png" Type="http://schemas.openxmlformats.org/officeDocument/2006/relationships/image"/><Relationship Id="rId4" Target="../media/image61.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notesSlides/notesSlide15.xml" Type="http://schemas.openxmlformats.org/officeDocument/2006/relationships/notesSlid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53.png" Type="http://schemas.openxmlformats.org/officeDocument/2006/relationships/image"/><Relationship Id="rId4" Target="../media/image5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notesSlides/notesSlide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jpe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VAGH83Ic9-Q.mp4" Type="http://schemas.openxmlformats.org/officeDocument/2006/relationships/video"/><Relationship Id="rId4" Target="../media/VAGH83Ic9-Q.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5.png" Type="http://schemas.openxmlformats.org/officeDocument/2006/relationships/image"/><Relationship Id="rId12" Target="../media/image26.pn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15" Target="../media/image29.png" Type="http://schemas.openxmlformats.org/officeDocument/2006/relationships/image"/><Relationship Id="rId16" Target="../media/image30.png" Type="http://schemas.openxmlformats.org/officeDocument/2006/relationships/image"/><Relationship Id="rId2" Target="../notesSlides/notesSlide4.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31.png" Type="http://schemas.openxmlformats.org/officeDocument/2006/relationships/image"/><Relationship Id="rId14" Target="../media/image32.png" Type="http://schemas.openxmlformats.org/officeDocument/2006/relationships/image"/><Relationship Id="rId15" Target="../media/image33.png" Type="http://schemas.openxmlformats.org/officeDocument/2006/relationships/image"/><Relationship Id="rId16" Target="../media/image20.png" Type="http://schemas.openxmlformats.org/officeDocument/2006/relationships/image"/><Relationship Id="rId2" Target="../notesSlides/notesSlide5.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notesSlides/notesSlide6.xml" Type="http://schemas.openxmlformats.org/officeDocument/2006/relationships/notesSlide"/><Relationship Id="rId20" Target="../media/image41.png" Type="http://schemas.openxmlformats.org/officeDocument/2006/relationships/image"/><Relationship Id="rId21" Target="../media/image42.svg" Type="http://schemas.openxmlformats.org/officeDocument/2006/relationships/image"/><Relationship Id="rId3" Target="../media/image34.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3.jpeg" Type="http://schemas.openxmlformats.org/officeDocument/2006/relationships/image"/><Relationship Id="rId4" Target="../media/VAGHxNZPzdI.mp4" Type="http://schemas.openxmlformats.org/officeDocument/2006/relationships/video"/><Relationship Id="rId5" Target="../media/VAGHxNZPzdI.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4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sp>
        <p:nvSpPr>
          <p:cNvPr name="Freeform 2" id="2"/>
          <p:cNvSpPr/>
          <p:nvPr/>
        </p:nvSpPr>
        <p:spPr>
          <a:xfrm flipH="false" flipV="false" rot="0">
            <a:off x="1185975" y="1071681"/>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5400000">
            <a:off x="13833159" y="4118825"/>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1978448" y="48817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5400000">
            <a:off x="-2963613" y="5960567"/>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08902" y="959122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042167" y="5162894"/>
            <a:ext cx="9657581" cy="2952304"/>
          </a:xfrm>
          <a:prstGeom prst="rect">
            <a:avLst/>
          </a:prstGeom>
        </p:spPr>
        <p:txBody>
          <a:bodyPr anchor="t" rtlCol="false" tIns="0" lIns="0" bIns="0" rIns="0">
            <a:spAutoFit/>
          </a:bodyPr>
          <a:lstStyle/>
          <a:p>
            <a:pPr algn="ctr">
              <a:lnSpc>
                <a:spcPts val="5736"/>
              </a:lnSpc>
            </a:pPr>
            <a:r>
              <a:rPr lang="en-US" sz="5214" spc="229">
                <a:solidFill>
                  <a:srgbClr val="FFFFFF"/>
                </a:solidFill>
                <a:latin typeface="Now Bold"/>
              </a:rPr>
              <a:t>Implementación de un ChatBot Educativo en AWS </a:t>
            </a:r>
          </a:p>
          <a:p>
            <a:pPr algn="ctr">
              <a:lnSpc>
                <a:spcPts val="5736"/>
              </a:lnSpc>
            </a:pPr>
          </a:p>
        </p:txBody>
      </p:sp>
      <p:sp>
        <p:nvSpPr>
          <p:cNvPr name="TextBox 8" id="8"/>
          <p:cNvSpPr txBox="true"/>
          <p:nvPr/>
        </p:nvSpPr>
        <p:spPr>
          <a:xfrm rot="0">
            <a:off x="2296113" y="3159180"/>
            <a:ext cx="13695775" cy="2246566"/>
          </a:xfrm>
          <a:prstGeom prst="rect">
            <a:avLst/>
          </a:prstGeom>
        </p:spPr>
        <p:txBody>
          <a:bodyPr anchor="t" rtlCol="false" tIns="0" lIns="0" bIns="0" rIns="0">
            <a:spAutoFit/>
          </a:bodyPr>
          <a:lstStyle/>
          <a:p>
            <a:pPr algn="ctr">
              <a:lnSpc>
                <a:spcPts val="17209"/>
              </a:lnSpc>
            </a:pPr>
            <a:r>
              <a:rPr lang="en-US" sz="15644">
                <a:solidFill>
                  <a:srgbClr val="FFFFFF"/>
                </a:solidFill>
                <a:latin typeface="Kollektif Bold"/>
              </a:rPr>
              <a:t>PROYECTO</a:t>
            </a:r>
          </a:p>
        </p:txBody>
      </p:sp>
      <p:sp>
        <p:nvSpPr>
          <p:cNvPr name="TextBox 9" id="9"/>
          <p:cNvSpPr txBox="true"/>
          <p:nvPr/>
        </p:nvSpPr>
        <p:spPr>
          <a:xfrm rot="0">
            <a:off x="1661995" y="1135134"/>
            <a:ext cx="5888629" cy="240665"/>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 (GALAPAGAR-MADRID)</a:t>
            </a:r>
          </a:p>
        </p:txBody>
      </p:sp>
      <p:sp>
        <p:nvSpPr>
          <p:cNvPr name="TextBox 10" id="10"/>
          <p:cNvSpPr txBox="true"/>
          <p:nvPr/>
        </p:nvSpPr>
        <p:spPr>
          <a:xfrm rot="0">
            <a:off x="10232139" y="1000125"/>
            <a:ext cx="6935216" cy="353244"/>
          </a:xfrm>
          <a:prstGeom prst="rect">
            <a:avLst/>
          </a:prstGeom>
        </p:spPr>
        <p:txBody>
          <a:bodyPr anchor="t" rtlCol="false" tIns="0" lIns="0" bIns="0" rIns="0">
            <a:spAutoFit/>
          </a:bodyPr>
          <a:lstStyle/>
          <a:p>
            <a:pPr algn="r" marL="0" indent="0" lvl="0">
              <a:lnSpc>
                <a:spcPts val="2841"/>
              </a:lnSpc>
              <a:spcBef>
                <a:spcPct val="0"/>
              </a:spcBef>
            </a:pPr>
            <a:r>
              <a:rPr lang="en-US" sz="2185">
                <a:solidFill>
                  <a:srgbClr val="FFFFFF"/>
                </a:solidFill>
                <a:latin typeface="League Spartan"/>
              </a:rPr>
              <a:t>Curso: 2023-2024  ASIR</a:t>
            </a:r>
          </a:p>
        </p:txBody>
      </p:sp>
      <p:sp>
        <p:nvSpPr>
          <p:cNvPr name="TextBox 11" id="11"/>
          <p:cNvSpPr txBox="true"/>
          <p:nvPr/>
        </p:nvSpPr>
        <p:spPr>
          <a:xfrm rot="0">
            <a:off x="1269040" y="8400948"/>
            <a:ext cx="3396778" cy="362585"/>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FFFFFF"/>
                </a:solidFill>
                <a:latin typeface="League Spartan Bold"/>
              </a:rPr>
              <a:t>Tutora:</a:t>
            </a:r>
          </a:p>
        </p:txBody>
      </p:sp>
      <p:sp>
        <p:nvSpPr>
          <p:cNvPr name="TextBox 12" id="12"/>
          <p:cNvSpPr txBox="true"/>
          <p:nvPr/>
        </p:nvSpPr>
        <p:spPr>
          <a:xfrm rot="0">
            <a:off x="1269040" y="8848090"/>
            <a:ext cx="4046537" cy="353060"/>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FFFFFF"/>
                </a:solidFill>
                <a:latin typeface="Open Sans Bold"/>
              </a:rPr>
              <a:t>María Jesús Sánchez García</a:t>
            </a:r>
          </a:p>
        </p:txBody>
      </p:sp>
      <p:sp>
        <p:nvSpPr>
          <p:cNvPr name="TextBox 13" id="13"/>
          <p:cNvSpPr txBox="true"/>
          <p:nvPr/>
        </p:nvSpPr>
        <p:spPr>
          <a:xfrm rot="0">
            <a:off x="12502616" y="8452752"/>
            <a:ext cx="4756684" cy="362585"/>
          </a:xfrm>
          <a:prstGeom prst="rect">
            <a:avLst/>
          </a:prstGeom>
        </p:spPr>
        <p:txBody>
          <a:bodyPr anchor="t" rtlCol="false" tIns="0" lIns="0" bIns="0" rIns="0">
            <a:spAutoFit/>
          </a:bodyPr>
          <a:lstStyle/>
          <a:p>
            <a:pPr algn="r" marL="0" indent="0" lvl="0">
              <a:lnSpc>
                <a:spcPts val="2859"/>
              </a:lnSpc>
              <a:spcBef>
                <a:spcPct val="0"/>
              </a:spcBef>
            </a:pPr>
            <a:r>
              <a:rPr lang="en-US" sz="2199">
                <a:solidFill>
                  <a:srgbClr val="FFFFFF"/>
                </a:solidFill>
                <a:latin typeface="League Spartan Bold"/>
              </a:rPr>
              <a:t>Presentado por:</a:t>
            </a:r>
          </a:p>
        </p:txBody>
      </p:sp>
      <p:sp>
        <p:nvSpPr>
          <p:cNvPr name="TextBox 14" id="14"/>
          <p:cNvSpPr txBox="true"/>
          <p:nvPr/>
        </p:nvSpPr>
        <p:spPr>
          <a:xfrm rot="0">
            <a:off x="12502616" y="8899893"/>
            <a:ext cx="4756684" cy="353060"/>
          </a:xfrm>
          <a:prstGeom prst="rect">
            <a:avLst/>
          </a:prstGeom>
        </p:spPr>
        <p:txBody>
          <a:bodyPr anchor="t" rtlCol="false" tIns="0" lIns="0" bIns="0" rIns="0">
            <a:spAutoFit/>
          </a:bodyPr>
          <a:lstStyle/>
          <a:p>
            <a:pPr algn="r" marL="0" indent="0" lvl="0">
              <a:lnSpc>
                <a:spcPts val="2859"/>
              </a:lnSpc>
              <a:spcBef>
                <a:spcPct val="0"/>
              </a:spcBef>
            </a:pPr>
            <a:r>
              <a:rPr lang="en-US" sz="2199">
                <a:solidFill>
                  <a:srgbClr val="FFFFFF"/>
                </a:solidFill>
                <a:latin typeface="Open Sans Bold"/>
              </a:rPr>
              <a:t>Serhiy Holovasin Suslov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27171"/>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905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781125" y="4892612"/>
            <a:ext cx="8668500" cy="7511698"/>
          </a:xfrm>
          <a:custGeom>
            <a:avLst/>
            <a:gdLst/>
            <a:ahLst/>
            <a:cxnLst/>
            <a:rect r="r" b="b" t="t" l="l"/>
            <a:pathLst>
              <a:path h="7511698" w="8668500">
                <a:moveTo>
                  <a:pt x="0" y="0"/>
                </a:moveTo>
                <a:lnTo>
                  <a:pt x="8668500" y="0"/>
                </a:lnTo>
                <a:lnTo>
                  <a:pt x="8668500" y="7511698"/>
                </a:lnTo>
                <a:lnTo>
                  <a:pt x="0" y="7511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5400000">
            <a:off x="13547409" y="4973878"/>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10800000">
            <a:off x="11692698" y="1343224"/>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1535766" y="824050"/>
            <a:ext cx="3032398" cy="240665"/>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a:t>
            </a:r>
            <a:r>
              <a:rPr lang="en-US" sz="1699" spc="249">
                <a:solidFill>
                  <a:srgbClr val="FFFFFF"/>
                </a:solidFill>
                <a:latin typeface="Now Bold"/>
              </a:rPr>
              <a:t> </a:t>
            </a:r>
          </a:p>
        </p:txBody>
      </p:sp>
      <p:sp>
        <p:nvSpPr>
          <p:cNvPr name="Freeform 9" id="9"/>
          <p:cNvSpPr/>
          <p:nvPr/>
        </p:nvSpPr>
        <p:spPr>
          <a:xfrm flipH="false" flipV="false" rot="0">
            <a:off x="2301565" y="908781"/>
            <a:ext cx="15671753" cy="8927553"/>
          </a:xfrm>
          <a:custGeom>
            <a:avLst/>
            <a:gdLst/>
            <a:ahLst/>
            <a:cxnLst/>
            <a:rect r="r" b="b" t="t" l="l"/>
            <a:pathLst>
              <a:path h="8927553" w="15671753">
                <a:moveTo>
                  <a:pt x="0" y="0"/>
                </a:moveTo>
                <a:lnTo>
                  <a:pt x="15671753" y="0"/>
                </a:lnTo>
                <a:lnTo>
                  <a:pt x="15671753" y="8927553"/>
                </a:lnTo>
                <a:lnTo>
                  <a:pt x="0" y="8927553"/>
                </a:lnTo>
                <a:lnTo>
                  <a:pt x="0" y="0"/>
                </a:lnTo>
                <a:close/>
              </a:path>
            </a:pathLst>
          </a:custGeom>
          <a:blipFill>
            <a:blip r:embed="rId13"/>
            <a:stretch>
              <a:fillRect l="-1884" t="-958" r="0" b="-9428"/>
            </a:stretch>
          </a:blipFill>
        </p:spPr>
      </p:sp>
      <p:sp>
        <p:nvSpPr>
          <p:cNvPr name="TextBox 10" id="10"/>
          <p:cNvSpPr txBox="true"/>
          <p:nvPr/>
        </p:nvSpPr>
        <p:spPr>
          <a:xfrm rot="0">
            <a:off x="363719" y="1667820"/>
            <a:ext cx="7813963" cy="721995"/>
          </a:xfrm>
          <a:prstGeom prst="rect">
            <a:avLst/>
          </a:prstGeom>
        </p:spPr>
        <p:txBody>
          <a:bodyPr anchor="t" rtlCol="false" tIns="0" lIns="0" bIns="0" rIns="0">
            <a:spAutoFit/>
          </a:bodyPr>
          <a:lstStyle/>
          <a:p>
            <a:pPr algn="ctr">
              <a:lnSpc>
                <a:spcPts val="5880"/>
              </a:lnSpc>
            </a:pPr>
            <a:r>
              <a:rPr lang="en-US" sz="4200">
                <a:solidFill>
                  <a:srgbClr val="FFFFFF"/>
                </a:solidFill>
                <a:latin typeface="Now Bold"/>
              </a:rPr>
              <a:t>Diseño de la Base de Datos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3" id="3"/>
          <p:cNvGraphicFramePr>
            <a:graphicFrameLocks noGrp="true"/>
          </p:cNvGraphicFramePr>
          <p:nvPr/>
        </p:nvGraphicFramePr>
        <p:xfrm>
          <a:off x="1135718" y="3783054"/>
          <a:ext cx="15790637" cy="5979883"/>
        </p:xfrm>
        <a:graphic>
          <a:graphicData uri="http://schemas.openxmlformats.org/drawingml/2006/table">
            <a:tbl>
              <a:tblPr/>
              <a:tblGrid>
                <a:gridCol w="7934259"/>
                <a:gridCol w="7856379"/>
              </a:tblGrid>
              <a:tr h="1101302">
                <a:tc>
                  <a:txBody>
                    <a:bodyPr anchor="t" rtlCol="false"/>
                    <a:lstStyle/>
                    <a:p>
                      <a:pPr algn="ctr">
                        <a:lnSpc>
                          <a:spcPts val="3919"/>
                        </a:lnSpc>
                        <a:defRPr/>
                      </a:pPr>
                      <a:r>
                        <a:rPr lang="en-US" sz="2799">
                          <a:solidFill>
                            <a:srgbClr val="000000"/>
                          </a:solidFill>
                          <a:latin typeface="Now"/>
                        </a:rPr>
                        <a:t>“¿Como soy como estudiante?”</a:t>
                      </a:r>
                      <a:endParaRPr lang="en-US" sz="1100"/>
                    </a:p>
                  </a:txBody>
                  <a:tcPr marL="183639" marR="183639" marT="183639" marB="183639"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EE9"/>
                    </a:solidFill>
                  </a:tcPr>
                </a:tc>
                <a:tc>
                  <a:txBody>
                    <a:bodyPr anchor="t" rtlCol="false"/>
                    <a:lstStyle/>
                    <a:p>
                      <a:pPr algn="ctr">
                        <a:lnSpc>
                          <a:spcPts val="3919"/>
                        </a:lnSpc>
                        <a:defRPr/>
                      </a:pPr>
                      <a:r>
                        <a:rPr lang="en-US" sz="2799">
                          <a:solidFill>
                            <a:srgbClr val="000000"/>
                          </a:solidFill>
                          <a:latin typeface="Now"/>
                        </a:rPr>
                        <a:t>“Lista los alumnos del grupo ASIR.”</a:t>
                      </a:r>
                      <a:endParaRPr lang="en-US" sz="1100"/>
                    </a:p>
                  </a:txBody>
                  <a:tcPr marL="183639" marR="183639" marT="183639" marB="183639"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EE9"/>
                    </a:solidFill>
                  </a:tcPr>
                </a:tc>
              </a:tr>
              <a:tr h="1626194">
                <a:tc>
                  <a:txBody>
                    <a:bodyPr anchor="t" rtlCol="false"/>
                    <a:lstStyle/>
                    <a:p>
                      <a:pPr algn="ctr">
                        <a:lnSpc>
                          <a:spcPts val="3919"/>
                        </a:lnSpc>
                        <a:defRPr/>
                      </a:pPr>
                      <a:r>
                        <a:rPr lang="en-US" sz="2799">
                          <a:solidFill>
                            <a:srgbClr val="000000"/>
                          </a:solidFill>
                          <a:latin typeface="Now"/>
                        </a:rPr>
                        <a:t>“¿Que nota media tengo en la asignatura Programación?"</a:t>
                      </a:r>
                      <a:endParaRPr lang="en-US" sz="1100"/>
                    </a:p>
                  </a:txBody>
                  <a:tcPr marL="183639" marR="183639" marT="183639" marB="183639"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EE9"/>
                    </a:solidFill>
                  </a:tcPr>
                </a:tc>
                <a:tc>
                  <a:txBody>
                    <a:bodyPr anchor="t" rtlCol="false"/>
                    <a:lstStyle/>
                    <a:p>
                      <a:pPr algn="ctr">
                        <a:lnSpc>
                          <a:spcPts val="3919"/>
                        </a:lnSpc>
                        <a:defRPr/>
                      </a:pPr>
                      <a:r>
                        <a:rPr lang="en-US" sz="2799">
                          <a:solidFill>
                            <a:srgbClr val="000000"/>
                          </a:solidFill>
                          <a:latin typeface="Now"/>
                        </a:rPr>
                        <a:t>“Lista mis notas medias por todas las asignaturas”</a:t>
                      </a:r>
                      <a:endParaRPr lang="en-US" sz="1100"/>
                    </a:p>
                  </a:txBody>
                  <a:tcPr marL="183639" marR="183639" marT="183639" marB="183639"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EE9"/>
                    </a:solidFill>
                  </a:tcPr>
                </a:tc>
              </a:tr>
              <a:tr h="1626194">
                <a:tc>
                  <a:txBody>
                    <a:bodyPr anchor="t" rtlCol="false"/>
                    <a:lstStyle/>
                    <a:p>
                      <a:pPr algn="ctr">
                        <a:lnSpc>
                          <a:spcPts val="3919"/>
                        </a:lnSpc>
                        <a:defRPr/>
                      </a:pPr>
                      <a:r>
                        <a:rPr lang="en-US" sz="2799">
                          <a:solidFill>
                            <a:srgbClr val="000000"/>
                          </a:solidFill>
                          <a:latin typeface="Now"/>
                        </a:rPr>
                        <a:t>“¿Como puedo mejorar en Sistemas?"</a:t>
                      </a:r>
                      <a:endParaRPr lang="en-US" sz="1100"/>
                    </a:p>
                  </a:txBody>
                  <a:tcPr marL="183639" marR="183639" marT="183639" marB="183639"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EE9"/>
                    </a:solidFill>
                  </a:tcPr>
                </a:tc>
                <a:tc>
                  <a:txBody>
                    <a:bodyPr anchor="t" rtlCol="false"/>
                    <a:lstStyle/>
                    <a:p>
                      <a:pPr algn="ctr">
                        <a:lnSpc>
                          <a:spcPts val="3919"/>
                        </a:lnSpc>
                        <a:defRPr/>
                      </a:pPr>
                      <a:r>
                        <a:rPr lang="en-US" sz="2799">
                          <a:solidFill>
                            <a:srgbClr val="000000"/>
                          </a:solidFill>
                          <a:latin typeface="Now"/>
                        </a:rPr>
                        <a:t>“¿Cuando tengo mi próximo clase de la asignatura Seguridad Informática?”</a:t>
                      </a:r>
                      <a:endParaRPr lang="en-US" sz="1100"/>
                    </a:p>
                  </a:txBody>
                  <a:tcPr marL="183639" marR="183639" marT="183639" marB="183639"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EE9"/>
                    </a:solidFill>
                  </a:tcPr>
                </a:tc>
              </a:tr>
              <a:tr h="1626194">
                <a:tc>
                  <a:txBody>
                    <a:bodyPr anchor="t" rtlCol="false"/>
                    <a:lstStyle/>
                    <a:p>
                      <a:pPr algn="ctr">
                        <a:lnSpc>
                          <a:spcPts val="3919"/>
                        </a:lnSpc>
                        <a:defRPr/>
                      </a:pPr>
                      <a:r>
                        <a:rPr lang="en-US" sz="2799">
                          <a:solidFill>
                            <a:srgbClr val="000000"/>
                          </a:solidFill>
                          <a:latin typeface="Now"/>
                        </a:rPr>
                        <a:t>“¿Como se llama el profesor que imparte la asignatura de Redes ?”</a:t>
                      </a:r>
                      <a:endParaRPr lang="en-US" sz="1100"/>
                    </a:p>
                  </a:txBody>
                  <a:tcPr marL="183639" marR="183639" marT="183639" marB="183639"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EE9"/>
                    </a:solidFill>
                  </a:tcPr>
                </a:tc>
                <a:tc>
                  <a:txBody>
                    <a:bodyPr anchor="t" rtlCol="false"/>
                    <a:lstStyle/>
                    <a:p>
                      <a:pPr algn="ctr">
                        <a:lnSpc>
                          <a:spcPts val="3919"/>
                        </a:lnSpc>
                        <a:defRPr/>
                      </a:pPr>
                      <a:r>
                        <a:rPr lang="en-US" sz="2799">
                          <a:solidFill>
                            <a:srgbClr val="000000"/>
                          </a:solidFill>
                          <a:latin typeface="Now"/>
                        </a:rPr>
                        <a:t>“Dame el temario de la asignatura Inteligencia Artificial “</a:t>
                      </a:r>
                      <a:endParaRPr lang="en-US" sz="1100"/>
                    </a:p>
                  </a:txBody>
                  <a:tcPr marL="183639" marR="183639" marT="183639" marB="183639"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FEEE9"/>
                    </a:solidFill>
                  </a:tcPr>
                </a:tc>
              </a:tr>
            </a:tbl>
          </a:graphicData>
        </a:graphic>
      </p:graphicFrame>
      <p:sp>
        <p:nvSpPr>
          <p:cNvPr name="TextBox 4" id="4"/>
          <p:cNvSpPr txBox="true"/>
          <p:nvPr/>
        </p:nvSpPr>
        <p:spPr>
          <a:xfrm rot="0">
            <a:off x="1210194" y="1609667"/>
            <a:ext cx="9515635" cy="2571750"/>
          </a:xfrm>
          <a:prstGeom prst="rect">
            <a:avLst/>
          </a:prstGeom>
        </p:spPr>
        <p:txBody>
          <a:bodyPr anchor="t" rtlCol="false" tIns="0" lIns="0" bIns="0" rIns="0">
            <a:spAutoFit/>
          </a:bodyPr>
          <a:lstStyle/>
          <a:p>
            <a:pPr algn="ctr">
              <a:lnSpc>
                <a:spcPts val="6720"/>
              </a:lnSpc>
            </a:pPr>
            <a:r>
              <a:rPr lang="en-US" sz="5600">
                <a:solidFill>
                  <a:srgbClr val="FFFFFF"/>
                </a:solidFill>
                <a:latin typeface="Now Bold"/>
              </a:rPr>
              <a:t>Tenemos respuestas para  este tipo de preguntas …</a:t>
            </a:r>
          </a:p>
          <a:p>
            <a:pPr algn="ctr">
              <a:lnSpc>
                <a:spcPts val="6720"/>
              </a:lnSpc>
            </a:pPr>
          </a:p>
        </p:txBody>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535766" y="824050"/>
            <a:ext cx="3032398" cy="240665"/>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a:t>
            </a:r>
            <a:r>
              <a:rPr lang="en-US" sz="1699" spc="249">
                <a:solidFill>
                  <a:srgbClr val="FFFFFF"/>
                </a:solidFill>
                <a:latin typeface="Now Bold"/>
              </a:rPr>
              <a:t> </a:t>
            </a:r>
          </a:p>
        </p:txBody>
      </p:sp>
      <p:sp>
        <p:nvSpPr>
          <p:cNvPr name="Freeform 8" id="8"/>
          <p:cNvSpPr/>
          <p:nvPr/>
        </p:nvSpPr>
        <p:spPr>
          <a:xfrm flipH="false" flipV="false" rot="-466430">
            <a:off x="12123751" y="220110"/>
            <a:ext cx="5858861" cy="4913531"/>
          </a:xfrm>
          <a:custGeom>
            <a:avLst/>
            <a:gdLst/>
            <a:ahLst/>
            <a:cxnLst/>
            <a:rect r="r" b="b" t="t" l="l"/>
            <a:pathLst>
              <a:path h="4913531" w="5858861">
                <a:moveTo>
                  <a:pt x="0" y="0"/>
                </a:moveTo>
                <a:lnTo>
                  <a:pt x="5858861" y="0"/>
                </a:lnTo>
                <a:lnTo>
                  <a:pt x="5858861" y="4913531"/>
                </a:lnTo>
                <a:lnTo>
                  <a:pt x="0" y="4913531"/>
                </a:lnTo>
                <a:lnTo>
                  <a:pt x="0" y="0"/>
                </a:lnTo>
                <a:close/>
              </a:path>
            </a:pathLst>
          </a:custGeom>
          <a:blipFill>
            <a:blip r:embed="rId9"/>
            <a:stretch>
              <a:fillRect l="0" t="-21543" r="0" b="-21543"/>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27171"/>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25" r="1617" b="1591"/>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sp>
        <p:nvSpPr>
          <p:cNvPr name="TextBox 2" id="2"/>
          <p:cNvSpPr txBox="true"/>
          <p:nvPr/>
        </p:nvSpPr>
        <p:spPr>
          <a:xfrm rot="0">
            <a:off x="3207677" y="55190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Kollektif Bold"/>
              </a:rPr>
              <a:t>RESULTADO FINAL</a:t>
            </a:r>
          </a:p>
        </p:txBody>
      </p:sp>
      <p:sp>
        <p:nvSpPr>
          <p:cNvPr name="Freeform 3" id="3"/>
          <p:cNvSpPr/>
          <p:nvPr/>
        </p:nvSpPr>
        <p:spPr>
          <a:xfrm flipH="false" flipV="false" rot="0">
            <a:off x="-592217" y="8904743"/>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3">
              <a:extLst>
                <a:ext uri="{96DAC541-7B7A-43D3-8B79-37D633B846F1}">
                  <asvg:svgBlip xmlns:asvg="http://schemas.microsoft.com/office/drawing/2016/SVG/main" r:embed="rId4"/>
                </a:ext>
              </a:extLst>
            </a:blip>
            <a:stretch>
              <a:fillRect l="-27503" t="0" r="-24139"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076294" y="1329985"/>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535766" y="824050"/>
            <a:ext cx="3032398" cy="464502"/>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a:t>
            </a:r>
          </a:p>
          <a:p>
            <a:pPr algn="l">
              <a:lnSpc>
                <a:spcPts val="1869"/>
              </a:lnSpc>
            </a:pPr>
          </a:p>
        </p:txBody>
      </p:sp>
      <p:grpSp>
        <p:nvGrpSpPr>
          <p:cNvPr name="Group 8" id="8"/>
          <p:cNvGrpSpPr/>
          <p:nvPr/>
        </p:nvGrpSpPr>
        <p:grpSpPr>
          <a:xfrm rot="0">
            <a:off x="1341216" y="2210645"/>
            <a:ext cx="3944593" cy="2920111"/>
            <a:chOff x="0" y="0"/>
            <a:chExt cx="5259458" cy="3893481"/>
          </a:xfrm>
        </p:grpSpPr>
        <p:sp>
          <p:nvSpPr>
            <p:cNvPr name="Freeform 9" id="9"/>
            <p:cNvSpPr/>
            <p:nvPr/>
          </p:nvSpPr>
          <p:spPr>
            <a:xfrm flipH="false" flipV="false" rot="0">
              <a:off x="305446" y="1255659"/>
              <a:ext cx="4648566" cy="109875"/>
            </a:xfrm>
            <a:custGeom>
              <a:avLst/>
              <a:gdLst/>
              <a:ahLst/>
              <a:cxnLst/>
              <a:rect r="r" b="b" t="t" l="l"/>
              <a:pathLst>
                <a:path h="109875" w="4648566">
                  <a:moveTo>
                    <a:pt x="0" y="0"/>
                  </a:moveTo>
                  <a:lnTo>
                    <a:pt x="4648566" y="0"/>
                  </a:lnTo>
                  <a:lnTo>
                    <a:pt x="4648566" y="109875"/>
                  </a:lnTo>
                  <a:lnTo>
                    <a:pt x="0" y="109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0" y="-47625"/>
              <a:ext cx="5259458" cy="1049677"/>
            </a:xfrm>
            <a:prstGeom prst="rect">
              <a:avLst/>
            </a:prstGeom>
          </p:spPr>
          <p:txBody>
            <a:bodyPr anchor="t" rtlCol="false" tIns="0" lIns="0" bIns="0" rIns="0">
              <a:spAutoFit/>
            </a:bodyPr>
            <a:lstStyle/>
            <a:p>
              <a:pPr algn="ctr">
                <a:lnSpc>
                  <a:spcPts val="3201"/>
                </a:lnSpc>
              </a:pPr>
              <a:r>
                <a:rPr lang="en-US" sz="2286" spc="336">
                  <a:solidFill>
                    <a:srgbClr val="FFFFFF"/>
                  </a:solidFill>
                  <a:latin typeface="Now Bold"/>
                </a:rPr>
                <a:t>COMUNICACIÓN MEJORADA</a:t>
              </a:r>
            </a:p>
          </p:txBody>
        </p:sp>
        <p:sp>
          <p:nvSpPr>
            <p:cNvPr name="TextBox 11" id="11"/>
            <p:cNvSpPr txBox="true"/>
            <p:nvPr/>
          </p:nvSpPr>
          <p:spPr>
            <a:xfrm rot="0">
              <a:off x="217812" y="1418251"/>
              <a:ext cx="4823835" cy="2475230"/>
            </a:xfrm>
            <a:prstGeom prst="rect">
              <a:avLst/>
            </a:prstGeom>
          </p:spPr>
          <p:txBody>
            <a:bodyPr anchor="t" rtlCol="false" tIns="0" lIns="0" bIns="0" rIns="0">
              <a:spAutoFit/>
            </a:bodyPr>
            <a:lstStyle/>
            <a:p>
              <a:pPr algn="ctr">
                <a:lnSpc>
                  <a:spcPts val="2940"/>
                </a:lnSpc>
              </a:pPr>
              <a:r>
                <a:rPr lang="en-US" sz="2100" spc="46">
                  <a:solidFill>
                    <a:srgbClr val="FFFFFF"/>
                  </a:solidFill>
                  <a:latin typeface="Now Bold"/>
                </a:rPr>
                <a:t>Implementamos un ChatBot que facilita comunicaciones rápidas y efectivas en centros educativos</a:t>
              </a:r>
            </a:p>
          </p:txBody>
        </p:sp>
      </p:grpSp>
      <p:grpSp>
        <p:nvGrpSpPr>
          <p:cNvPr name="Group 12" id="12"/>
          <p:cNvGrpSpPr/>
          <p:nvPr/>
        </p:nvGrpSpPr>
        <p:grpSpPr>
          <a:xfrm rot="0">
            <a:off x="6926172" y="2210645"/>
            <a:ext cx="4396806" cy="2920111"/>
            <a:chOff x="0" y="0"/>
            <a:chExt cx="5862408" cy="3893481"/>
          </a:xfrm>
        </p:grpSpPr>
        <p:sp>
          <p:nvSpPr>
            <p:cNvPr name="Freeform 13" id="13"/>
            <p:cNvSpPr/>
            <p:nvPr/>
          </p:nvSpPr>
          <p:spPr>
            <a:xfrm flipH="false" flipV="false" rot="0">
              <a:off x="606921" y="1268752"/>
              <a:ext cx="4648566" cy="109875"/>
            </a:xfrm>
            <a:custGeom>
              <a:avLst/>
              <a:gdLst/>
              <a:ahLst/>
              <a:cxnLst/>
              <a:rect r="r" b="b" t="t" l="l"/>
              <a:pathLst>
                <a:path h="109875" w="4648566">
                  <a:moveTo>
                    <a:pt x="0" y="0"/>
                  </a:moveTo>
                  <a:lnTo>
                    <a:pt x="4648566" y="0"/>
                  </a:lnTo>
                  <a:lnTo>
                    <a:pt x="4648566" y="109875"/>
                  </a:lnTo>
                  <a:lnTo>
                    <a:pt x="0" y="1098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301475" y="-47625"/>
              <a:ext cx="5259458" cy="1049677"/>
            </a:xfrm>
            <a:prstGeom prst="rect">
              <a:avLst/>
            </a:prstGeom>
          </p:spPr>
          <p:txBody>
            <a:bodyPr anchor="t" rtlCol="false" tIns="0" lIns="0" bIns="0" rIns="0">
              <a:spAutoFit/>
            </a:bodyPr>
            <a:lstStyle/>
            <a:p>
              <a:pPr algn="ctr">
                <a:lnSpc>
                  <a:spcPts val="3201"/>
                </a:lnSpc>
              </a:pPr>
              <a:r>
                <a:rPr lang="en-US" sz="2286" spc="336">
                  <a:solidFill>
                    <a:srgbClr val="FFFFFF"/>
                  </a:solidFill>
                  <a:latin typeface="Now Bold"/>
                </a:rPr>
                <a:t>TECNOLOGÍA AVANZADA</a:t>
              </a:r>
            </a:p>
          </p:txBody>
        </p:sp>
        <p:sp>
          <p:nvSpPr>
            <p:cNvPr name="TextBox 15" id="15"/>
            <p:cNvSpPr txBox="true"/>
            <p:nvPr/>
          </p:nvSpPr>
          <p:spPr>
            <a:xfrm rot="0">
              <a:off x="0" y="1418251"/>
              <a:ext cx="5862408" cy="2475230"/>
            </a:xfrm>
            <a:prstGeom prst="rect">
              <a:avLst/>
            </a:prstGeom>
          </p:spPr>
          <p:txBody>
            <a:bodyPr anchor="t" rtlCol="false" tIns="0" lIns="0" bIns="0" rIns="0">
              <a:spAutoFit/>
            </a:bodyPr>
            <a:lstStyle/>
            <a:p>
              <a:pPr algn="ctr">
                <a:lnSpc>
                  <a:spcPts val="2940"/>
                </a:lnSpc>
              </a:pPr>
              <a:r>
                <a:rPr lang="en-US" sz="2100" spc="46">
                  <a:solidFill>
                    <a:srgbClr val="FFFFFF"/>
                  </a:solidFill>
                  <a:latin typeface="Now Bold"/>
                </a:rPr>
                <a:t>Apoyado por AWS y la API de OpenAI, mostró efectividad en pruebas, resaltando la necesidad de ajustes para implementaciones futuras</a:t>
              </a:r>
            </a:p>
          </p:txBody>
        </p:sp>
      </p:grpSp>
      <p:grpSp>
        <p:nvGrpSpPr>
          <p:cNvPr name="Group 16" id="16"/>
          <p:cNvGrpSpPr/>
          <p:nvPr/>
        </p:nvGrpSpPr>
        <p:grpSpPr>
          <a:xfrm rot="0">
            <a:off x="6926172" y="6088018"/>
            <a:ext cx="4396806" cy="1791398"/>
            <a:chOff x="0" y="0"/>
            <a:chExt cx="5862408" cy="2388531"/>
          </a:xfrm>
        </p:grpSpPr>
        <p:sp>
          <p:nvSpPr>
            <p:cNvPr name="Freeform 17" id="17"/>
            <p:cNvSpPr/>
            <p:nvPr/>
          </p:nvSpPr>
          <p:spPr>
            <a:xfrm flipH="false" flipV="false" rot="0">
              <a:off x="606921" y="1268752"/>
              <a:ext cx="4648566" cy="109875"/>
            </a:xfrm>
            <a:custGeom>
              <a:avLst/>
              <a:gdLst/>
              <a:ahLst/>
              <a:cxnLst/>
              <a:rect r="r" b="b" t="t" l="l"/>
              <a:pathLst>
                <a:path h="109875" w="4648566">
                  <a:moveTo>
                    <a:pt x="0" y="0"/>
                  </a:moveTo>
                  <a:lnTo>
                    <a:pt x="4648566" y="0"/>
                  </a:lnTo>
                  <a:lnTo>
                    <a:pt x="4648566" y="109875"/>
                  </a:lnTo>
                  <a:lnTo>
                    <a:pt x="0" y="1098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301475" y="-47625"/>
              <a:ext cx="5259458" cy="1049677"/>
            </a:xfrm>
            <a:prstGeom prst="rect">
              <a:avLst/>
            </a:prstGeom>
          </p:spPr>
          <p:txBody>
            <a:bodyPr anchor="t" rtlCol="false" tIns="0" lIns="0" bIns="0" rIns="0">
              <a:spAutoFit/>
            </a:bodyPr>
            <a:lstStyle/>
            <a:p>
              <a:pPr algn="ctr">
                <a:lnSpc>
                  <a:spcPts val="3201"/>
                </a:lnSpc>
              </a:pPr>
              <a:r>
                <a:rPr lang="en-US" sz="2286" spc="336">
                  <a:solidFill>
                    <a:srgbClr val="FFFFFF"/>
                  </a:solidFill>
                  <a:latin typeface="Now Bold"/>
                </a:rPr>
                <a:t>ESCALABILIDAD ASEGURADA</a:t>
              </a:r>
            </a:p>
          </p:txBody>
        </p:sp>
        <p:sp>
          <p:nvSpPr>
            <p:cNvPr name="TextBox 19" id="19"/>
            <p:cNvSpPr txBox="true"/>
            <p:nvPr/>
          </p:nvSpPr>
          <p:spPr>
            <a:xfrm rot="0">
              <a:off x="0" y="1418251"/>
              <a:ext cx="5862408" cy="970280"/>
            </a:xfrm>
            <a:prstGeom prst="rect">
              <a:avLst/>
            </a:prstGeom>
          </p:spPr>
          <p:txBody>
            <a:bodyPr anchor="t" rtlCol="false" tIns="0" lIns="0" bIns="0" rIns="0">
              <a:spAutoFit/>
            </a:bodyPr>
            <a:lstStyle/>
            <a:p>
              <a:pPr algn="ctr">
                <a:lnSpc>
                  <a:spcPts val="2940"/>
                </a:lnSpc>
              </a:pPr>
              <a:r>
                <a:rPr lang="en-US" sz="2100" spc="46">
                  <a:solidFill>
                    <a:srgbClr val="FFFFFF"/>
                  </a:solidFill>
                  <a:latin typeface="Now Bold"/>
                </a:rPr>
                <a:t>Diseñado para operar continuamente</a:t>
              </a:r>
            </a:p>
          </p:txBody>
        </p:sp>
      </p:grpSp>
      <p:grpSp>
        <p:nvGrpSpPr>
          <p:cNvPr name="Group 20" id="20"/>
          <p:cNvGrpSpPr/>
          <p:nvPr/>
        </p:nvGrpSpPr>
        <p:grpSpPr>
          <a:xfrm rot="0">
            <a:off x="12776084" y="6088018"/>
            <a:ext cx="4396806" cy="2167636"/>
            <a:chOff x="0" y="0"/>
            <a:chExt cx="5862408" cy="2890181"/>
          </a:xfrm>
        </p:grpSpPr>
        <p:sp>
          <p:nvSpPr>
            <p:cNvPr name="Freeform 21" id="21"/>
            <p:cNvSpPr/>
            <p:nvPr/>
          </p:nvSpPr>
          <p:spPr>
            <a:xfrm flipH="false" flipV="false" rot="0">
              <a:off x="606921" y="1268752"/>
              <a:ext cx="4648566" cy="109875"/>
            </a:xfrm>
            <a:custGeom>
              <a:avLst/>
              <a:gdLst/>
              <a:ahLst/>
              <a:cxnLst/>
              <a:rect r="r" b="b" t="t" l="l"/>
              <a:pathLst>
                <a:path h="109875" w="4648566">
                  <a:moveTo>
                    <a:pt x="0" y="0"/>
                  </a:moveTo>
                  <a:lnTo>
                    <a:pt x="4648566" y="0"/>
                  </a:lnTo>
                  <a:lnTo>
                    <a:pt x="4648566" y="109875"/>
                  </a:lnTo>
                  <a:lnTo>
                    <a:pt x="0" y="109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301475" y="-47625"/>
              <a:ext cx="5259458" cy="1049677"/>
            </a:xfrm>
            <a:prstGeom prst="rect">
              <a:avLst/>
            </a:prstGeom>
          </p:spPr>
          <p:txBody>
            <a:bodyPr anchor="t" rtlCol="false" tIns="0" lIns="0" bIns="0" rIns="0">
              <a:spAutoFit/>
            </a:bodyPr>
            <a:lstStyle/>
            <a:p>
              <a:pPr algn="ctr">
                <a:lnSpc>
                  <a:spcPts val="3201"/>
                </a:lnSpc>
              </a:pPr>
              <a:r>
                <a:rPr lang="en-US" sz="2286" spc="336">
                  <a:solidFill>
                    <a:srgbClr val="FFFFFF"/>
                  </a:solidFill>
                  <a:latin typeface="Now Bold"/>
                </a:rPr>
                <a:t>SEGURIDAD Y PRIVACIDAD</a:t>
              </a:r>
            </a:p>
          </p:txBody>
        </p:sp>
        <p:sp>
          <p:nvSpPr>
            <p:cNvPr name="TextBox 23" id="23"/>
            <p:cNvSpPr txBox="true"/>
            <p:nvPr/>
          </p:nvSpPr>
          <p:spPr>
            <a:xfrm rot="0">
              <a:off x="0" y="1418251"/>
              <a:ext cx="5862408" cy="1471930"/>
            </a:xfrm>
            <a:prstGeom prst="rect">
              <a:avLst/>
            </a:prstGeom>
          </p:spPr>
          <p:txBody>
            <a:bodyPr anchor="t" rtlCol="false" tIns="0" lIns="0" bIns="0" rIns="0">
              <a:spAutoFit/>
            </a:bodyPr>
            <a:lstStyle/>
            <a:p>
              <a:pPr algn="ctr">
                <a:lnSpc>
                  <a:spcPts val="2940"/>
                </a:lnSpc>
              </a:pPr>
              <a:r>
                <a:rPr lang="en-US" sz="2100" spc="46">
                  <a:solidFill>
                    <a:srgbClr val="FFFFFF"/>
                  </a:solidFill>
                  <a:latin typeface="Now Bold"/>
                </a:rPr>
                <a:t> </a:t>
              </a:r>
              <a:r>
                <a:rPr lang="en-US" sz="2100" spc="46">
                  <a:solidFill>
                    <a:srgbClr val="FFFFFF"/>
                  </a:solidFill>
                  <a:latin typeface="Now Bold"/>
                </a:rPr>
                <a:t>Mejoras en la inteligencia del chatbot; pendiente fortalecer la protección de datos.</a:t>
              </a:r>
            </a:p>
          </p:txBody>
        </p:sp>
      </p:grpSp>
      <p:grpSp>
        <p:nvGrpSpPr>
          <p:cNvPr name="Group 24" id="24"/>
          <p:cNvGrpSpPr/>
          <p:nvPr/>
        </p:nvGrpSpPr>
        <p:grpSpPr>
          <a:xfrm rot="0">
            <a:off x="1115110" y="6088018"/>
            <a:ext cx="4396806" cy="2167636"/>
            <a:chOff x="0" y="0"/>
            <a:chExt cx="5862408" cy="2890181"/>
          </a:xfrm>
        </p:grpSpPr>
        <p:sp>
          <p:nvSpPr>
            <p:cNvPr name="Freeform 25" id="25"/>
            <p:cNvSpPr/>
            <p:nvPr/>
          </p:nvSpPr>
          <p:spPr>
            <a:xfrm flipH="false" flipV="false" rot="0">
              <a:off x="606921" y="1268752"/>
              <a:ext cx="4648566" cy="109875"/>
            </a:xfrm>
            <a:custGeom>
              <a:avLst/>
              <a:gdLst/>
              <a:ahLst/>
              <a:cxnLst/>
              <a:rect r="r" b="b" t="t" l="l"/>
              <a:pathLst>
                <a:path h="109875" w="4648566">
                  <a:moveTo>
                    <a:pt x="0" y="0"/>
                  </a:moveTo>
                  <a:lnTo>
                    <a:pt x="4648566" y="0"/>
                  </a:lnTo>
                  <a:lnTo>
                    <a:pt x="4648566" y="109875"/>
                  </a:lnTo>
                  <a:lnTo>
                    <a:pt x="0" y="109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301475" y="-47625"/>
              <a:ext cx="5259458" cy="1049677"/>
            </a:xfrm>
            <a:prstGeom prst="rect">
              <a:avLst/>
            </a:prstGeom>
          </p:spPr>
          <p:txBody>
            <a:bodyPr anchor="t" rtlCol="false" tIns="0" lIns="0" bIns="0" rIns="0">
              <a:spAutoFit/>
            </a:bodyPr>
            <a:lstStyle/>
            <a:p>
              <a:pPr algn="ctr">
                <a:lnSpc>
                  <a:spcPts val="3201"/>
                </a:lnSpc>
              </a:pPr>
              <a:r>
                <a:rPr lang="en-US" sz="2286" spc="336">
                  <a:solidFill>
                    <a:srgbClr val="FFFFFF"/>
                  </a:solidFill>
                  <a:latin typeface="Now Bold"/>
                </a:rPr>
                <a:t>EFICIENCIA ADMINISTRATIVA</a:t>
              </a:r>
            </a:p>
          </p:txBody>
        </p:sp>
        <p:sp>
          <p:nvSpPr>
            <p:cNvPr name="TextBox 27" id="27"/>
            <p:cNvSpPr txBox="true"/>
            <p:nvPr/>
          </p:nvSpPr>
          <p:spPr>
            <a:xfrm rot="0">
              <a:off x="0" y="1418251"/>
              <a:ext cx="5862408" cy="1471930"/>
            </a:xfrm>
            <a:prstGeom prst="rect">
              <a:avLst/>
            </a:prstGeom>
          </p:spPr>
          <p:txBody>
            <a:bodyPr anchor="t" rtlCol="false" tIns="0" lIns="0" bIns="0" rIns="0">
              <a:spAutoFit/>
            </a:bodyPr>
            <a:lstStyle/>
            <a:p>
              <a:pPr algn="ctr">
                <a:lnSpc>
                  <a:spcPts val="2940"/>
                </a:lnSpc>
              </a:pPr>
              <a:r>
                <a:rPr lang="en-US" sz="2100" spc="46">
                  <a:solidFill>
                    <a:srgbClr val="FFFFFF"/>
                  </a:solidFill>
                  <a:latin typeface="Now Bold"/>
                </a:rPr>
                <a:t>Alivia cargas administrativas, con espacio para maximizar su potencial</a:t>
              </a:r>
            </a:p>
          </p:txBody>
        </p:sp>
      </p:grpSp>
      <p:grpSp>
        <p:nvGrpSpPr>
          <p:cNvPr name="Group 28" id="28"/>
          <p:cNvGrpSpPr/>
          <p:nvPr/>
        </p:nvGrpSpPr>
        <p:grpSpPr>
          <a:xfrm rot="0">
            <a:off x="12776084" y="2210645"/>
            <a:ext cx="4396806" cy="2920111"/>
            <a:chOff x="0" y="0"/>
            <a:chExt cx="5862408" cy="3893481"/>
          </a:xfrm>
        </p:grpSpPr>
        <p:sp>
          <p:nvSpPr>
            <p:cNvPr name="Freeform 29" id="29"/>
            <p:cNvSpPr/>
            <p:nvPr/>
          </p:nvSpPr>
          <p:spPr>
            <a:xfrm flipH="false" flipV="false" rot="0">
              <a:off x="606921" y="1268752"/>
              <a:ext cx="4648566" cy="109875"/>
            </a:xfrm>
            <a:custGeom>
              <a:avLst/>
              <a:gdLst/>
              <a:ahLst/>
              <a:cxnLst/>
              <a:rect r="r" b="b" t="t" l="l"/>
              <a:pathLst>
                <a:path h="109875" w="4648566">
                  <a:moveTo>
                    <a:pt x="0" y="0"/>
                  </a:moveTo>
                  <a:lnTo>
                    <a:pt x="4648566" y="0"/>
                  </a:lnTo>
                  <a:lnTo>
                    <a:pt x="4648566" y="109875"/>
                  </a:lnTo>
                  <a:lnTo>
                    <a:pt x="0" y="109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301475" y="-47625"/>
              <a:ext cx="5259458" cy="1049677"/>
            </a:xfrm>
            <a:prstGeom prst="rect">
              <a:avLst/>
            </a:prstGeom>
          </p:spPr>
          <p:txBody>
            <a:bodyPr anchor="t" rtlCol="false" tIns="0" lIns="0" bIns="0" rIns="0">
              <a:spAutoFit/>
            </a:bodyPr>
            <a:lstStyle/>
            <a:p>
              <a:pPr algn="ctr">
                <a:lnSpc>
                  <a:spcPts val="3201"/>
                </a:lnSpc>
              </a:pPr>
              <a:r>
                <a:rPr lang="en-US" sz="2286" spc="336">
                  <a:solidFill>
                    <a:srgbClr val="FFFFFF"/>
                  </a:solidFill>
                  <a:latin typeface="Now Bold"/>
                </a:rPr>
                <a:t>USABILIDAD Y ADAPTABILIDAD</a:t>
              </a:r>
            </a:p>
          </p:txBody>
        </p:sp>
        <p:sp>
          <p:nvSpPr>
            <p:cNvPr name="TextBox 31" id="31"/>
            <p:cNvSpPr txBox="true"/>
            <p:nvPr/>
          </p:nvSpPr>
          <p:spPr>
            <a:xfrm rot="0">
              <a:off x="0" y="1418251"/>
              <a:ext cx="5862408" cy="2475230"/>
            </a:xfrm>
            <a:prstGeom prst="rect">
              <a:avLst/>
            </a:prstGeom>
          </p:spPr>
          <p:txBody>
            <a:bodyPr anchor="t" rtlCol="false" tIns="0" lIns="0" bIns="0" rIns="0">
              <a:spAutoFit/>
            </a:bodyPr>
            <a:lstStyle/>
            <a:p>
              <a:pPr algn="ctr">
                <a:lnSpc>
                  <a:spcPts val="2940"/>
                </a:lnSpc>
              </a:pPr>
              <a:r>
                <a:rPr lang="en-US" sz="2100" spc="46">
                  <a:solidFill>
                    <a:srgbClr val="FFFFFF"/>
                  </a:solidFill>
                  <a:latin typeface="Now Bold"/>
                </a:rPr>
                <a:t>Esperamos que sea bien recibido por su interfaz intuitiva, con desarrollos futuros enfocados en la personalización completa</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sp>
        <p:nvSpPr>
          <p:cNvPr name="Freeform 2" id="2"/>
          <p:cNvSpPr/>
          <p:nvPr/>
        </p:nvSpPr>
        <p:spPr>
          <a:xfrm flipH="false" flipV="false" rot="0">
            <a:off x="11856093" y="4408598"/>
            <a:ext cx="4491099" cy="1412655"/>
          </a:xfrm>
          <a:custGeom>
            <a:avLst/>
            <a:gdLst/>
            <a:ahLst/>
            <a:cxnLst/>
            <a:rect r="r" b="b" t="t" l="l"/>
            <a:pathLst>
              <a:path h="1412655" w="4491099">
                <a:moveTo>
                  <a:pt x="0" y="0"/>
                </a:moveTo>
                <a:lnTo>
                  <a:pt x="4491100" y="0"/>
                </a:lnTo>
                <a:lnTo>
                  <a:pt x="4491100" y="1412654"/>
                </a:lnTo>
                <a:lnTo>
                  <a:pt x="0" y="1412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24251" y="4408598"/>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32518" y="4626610"/>
            <a:ext cx="4674564" cy="976630"/>
          </a:xfrm>
          <a:prstGeom prst="rect">
            <a:avLst/>
          </a:prstGeom>
        </p:spPr>
        <p:txBody>
          <a:bodyPr anchor="t" rtlCol="false" tIns="0" lIns="0" bIns="0" rIns="0">
            <a:spAutoFit/>
          </a:bodyPr>
          <a:lstStyle/>
          <a:p>
            <a:pPr algn="ctr" marL="0" indent="0" lvl="0">
              <a:lnSpc>
                <a:spcPts val="3919"/>
              </a:lnSpc>
              <a:spcBef>
                <a:spcPct val="0"/>
              </a:spcBef>
            </a:pPr>
            <a:r>
              <a:rPr lang="en-US" sz="2799" spc="411">
                <a:solidFill>
                  <a:srgbClr val="FFFFFF"/>
                </a:solidFill>
                <a:latin typeface="Now Bold"/>
              </a:rPr>
              <a:t>EXPLORACIÓN DE VIABILIDAD</a:t>
            </a:r>
          </a:p>
        </p:txBody>
      </p:sp>
      <p:sp>
        <p:nvSpPr>
          <p:cNvPr name="Freeform 5" id="5"/>
          <p:cNvSpPr/>
          <p:nvPr/>
        </p:nvSpPr>
        <p:spPr>
          <a:xfrm flipH="false" flipV="false" rot="0">
            <a:off x="6790172" y="4408598"/>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631993" y="4598035"/>
            <a:ext cx="4807456" cy="976630"/>
          </a:xfrm>
          <a:prstGeom prst="rect">
            <a:avLst/>
          </a:prstGeom>
        </p:spPr>
        <p:txBody>
          <a:bodyPr anchor="t" rtlCol="false" tIns="0" lIns="0" bIns="0" rIns="0">
            <a:spAutoFit/>
          </a:bodyPr>
          <a:lstStyle/>
          <a:p>
            <a:pPr algn="ctr">
              <a:lnSpc>
                <a:spcPts val="3919"/>
              </a:lnSpc>
            </a:pPr>
            <a:r>
              <a:rPr lang="en-US" sz="2799" spc="411">
                <a:solidFill>
                  <a:srgbClr val="FFFFFF"/>
                </a:solidFill>
                <a:latin typeface="Now Bold"/>
              </a:rPr>
              <a:t>PROGRESO PROMETEDOR</a:t>
            </a:r>
          </a:p>
        </p:txBody>
      </p:sp>
      <p:sp>
        <p:nvSpPr>
          <p:cNvPr name="TextBox 7" id="7"/>
          <p:cNvSpPr txBox="true"/>
          <p:nvPr/>
        </p:nvSpPr>
        <p:spPr>
          <a:xfrm rot="0">
            <a:off x="11856093" y="4626610"/>
            <a:ext cx="4557297" cy="976630"/>
          </a:xfrm>
          <a:prstGeom prst="rect">
            <a:avLst/>
          </a:prstGeom>
        </p:spPr>
        <p:txBody>
          <a:bodyPr anchor="t" rtlCol="false" tIns="0" lIns="0" bIns="0" rIns="0">
            <a:spAutoFit/>
          </a:bodyPr>
          <a:lstStyle/>
          <a:p>
            <a:pPr algn="ctr">
              <a:lnSpc>
                <a:spcPts val="3919"/>
              </a:lnSpc>
            </a:pPr>
            <a:r>
              <a:rPr lang="en-US" sz="2799" spc="411">
                <a:solidFill>
                  <a:srgbClr val="FFFFFF"/>
                </a:solidFill>
                <a:latin typeface="Now Bold"/>
              </a:rPr>
              <a:t>INFRAESTRUCTURA DE AWS</a:t>
            </a:r>
          </a:p>
        </p:txBody>
      </p:sp>
      <p:sp>
        <p:nvSpPr>
          <p:cNvPr name="TextBox 8" id="8"/>
          <p:cNvSpPr txBox="true"/>
          <p:nvPr/>
        </p:nvSpPr>
        <p:spPr>
          <a:xfrm rot="0">
            <a:off x="2665379" y="2230168"/>
            <a:ext cx="12740685" cy="1236345"/>
          </a:xfrm>
          <a:prstGeom prst="rect">
            <a:avLst/>
          </a:prstGeom>
        </p:spPr>
        <p:txBody>
          <a:bodyPr anchor="t" rtlCol="false" tIns="0" lIns="0" bIns="0" rIns="0">
            <a:spAutoFit/>
          </a:bodyPr>
          <a:lstStyle/>
          <a:p>
            <a:pPr algn="ctr">
              <a:lnSpc>
                <a:spcPts val="10080"/>
              </a:lnSpc>
            </a:pPr>
            <a:r>
              <a:rPr lang="en-US" sz="7200">
                <a:solidFill>
                  <a:srgbClr val="FFFFFF"/>
                </a:solidFill>
                <a:latin typeface="Kollektif Bold"/>
              </a:rPr>
              <a:t>CONCLUSIÓNES</a:t>
            </a:r>
          </a:p>
        </p:txBody>
      </p:sp>
      <p:sp>
        <p:nvSpPr>
          <p:cNvPr name="Freeform 9" id="9"/>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535766" y="824050"/>
            <a:ext cx="3032398" cy="240665"/>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a:t>
            </a:r>
            <a:r>
              <a:rPr lang="en-US" sz="1699" spc="249">
                <a:solidFill>
                  <a:srgbClr val="FFFFFF"/>
                </a:solidFill>
                <a:latin typeface="Now Bold"/>
              </a:rPr>
              <a:t> </a:t>
            </a:r>
          </a:p>
        </p:txBody>
      </p:sp>
      <p:sp>
        <p:nvSpPr>
          <p:cNvPr name="Freeform 13" id="13"/>
          <p:cNvSpPr/>
          <p:nvPr/>
        </p:nvSpPr>
        <p:spPr>
          <a:xfrm flipH="false" flipV="false" rot="0">
            <a:off x="11868861" y="6932780"/>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737018" y="6932780"/>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645285" y="7150792"/>
            <a:ext cx="4674564" cy="976630"/>
          </a:xfrm>
          <a:prstGeom prst="rect">
            <a:avLst/>
          </a:prstGeom>
        </p:spPr>
        <p:txBody>
          <a:bodyPr anchor="t" rtlCol="false" tIns="0" lIns="0" bIns="0" rIns="0">
            <a:spAutoFit/>
          </a:bodyPr>
          <a:lstStyle/>
          <a:p>
            <a:pPr algn="ctr" marL="0" indent="0" lvl="0">
              <a:lnSpc>
                <a:spcPts val="3919"/>
              </a:lnSpc>
              <a:spcBef>
                <a:spcPct val="0"/>
              </a:spcBef>
            </a:pPr>
            <a:r>
              <a:rPr lang="en-US" sz="2799" spc="411">
                <a:solidFill>
                  <a:srgbClr val="FFFFFF"/>
                </a:solidFill>
                <a:latin typeface="Now Bold"/>
              </a:rPr>
              <a:t>INTEGRACIÓN DE OPENAI</a:t>
            </a:r>
          </a:p>
        </p:txBody>
      </p:sp>
      <p:sp>
        <p:nvSpPr>
          <p:cNvPr name="Freeform 16" id="16"/>
          <p:cNvSpPr/>
          <p:nvPr/>
        </p:nvSpPr>
        <p:spPr>
          <a:xfrm flipH="false" flipV="false" rot="0">
            <a:off x="6802939" y="6932780"/>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6644760" y="7122217"/>
            <a:ext cx="4807456" cy="986155"/>
          </a:xfrm>
          <a:prstGeom prst="rect">
            <a:avLst/>
          </a:prstGeom>
        </p:spPr>
        <p:txBody>
          <a:bodyPr anchor="t" rtlCol="false" tIns="0" lIns="0" bIns="0" rIns="0">
            <a:spAutoFit/>
          </a:bodyPr>
          <a:lstStyle/>
          <a:p>
            <a:pPr algn="ctr">
              <a:lnSpc>
                <a:spcPts val="3919"/>
              </a:lnSpc>
            </a:pPr>
            <a:r>
              <a:rPr lang="en-US" sz="2799" spc="411">
                <a:solidFill>
                  <a:srgbClr val="FFFFFF"/>
                </a:solidFill>
                <a:latin typeface="Now Bold"/>
              </a:rPr>
              <a:t>FUTURO </a:t>
            </a:r>
          </a:p>
          <a:p>
            <a:pPr algn="ctr">
              <a:lnSpc>
                <a:spcPts val="3919"/>
              </a:lnSpc>
            </a:pPr>
            <a:r>
              <a:rPr lang="en-US" sz="2799" spc="411">
                <a:solidFill>
                  <a:srgbClr val="FFFFFF"/>
                </a:solidFill>
                <a:latin typeface="Now Bold"/>
              </a:rPr>
              <a:t>BRILLANTE</a:t>
            </a:r>
          </a:p>
        </p:txBody>
      </p:sp>
      <p:sp>
        <p:nvSpPr>
          <p:cNvPr name="TextBox 18" id="18"/>
          <p:cNvSpPr txBox="true"/>
          <p:nvPr/>
        </p:nvSpPr>
        <p:spPr>
          <a:xfrm rot="0">
            <a:off x="11868861" y="7150792"/>
            <a:ext cx="4557297" cy="976630"/>
          </a:xfrm>
          <a:prstGeom prst="rect">
            <a:avLst/>
          </a:prstGeom>
        </p:spPr>
        <p:txBody>
          <a:bodyPr anchor="t" rtlCol="false" tIns="0" lIns="0" bIns="0" rIns="0">
            <a:spAutoFit/>
          </a:bodyPr>
          <a:lstStyle/>
          <a:p>
            <a:pPr algn="ctr">
              <a:lnSpc>
                <a:spcPts val="3919"/>
              </a:lnSpc>
            </a:pPr>
            <a:r>
              <a:rPr lang="en-US" sz="2799" spc="411">
                <a:solidFill>
                  <a:srgbClr val="FFFFFF"/>
                </a:solidFill>
                <a:latin typeface="Now Bold"/>
              </a:rPr>
              <a:t>MEJORAS CONTINUAS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sp>
        <p:nvSpPr>
          <p:cNvPr name="TextBox 2" id="2"/>
          <p:cNvSpPr txBox="true"/>
          <p:nvPr/>
        </p:nvSpPr>
        <p:spPr>
          <a:xfrm rot="0">
            <a:off x="2068574" y="2376455"/>
            <a:ext cx="14150852" cy="6963410"/>
          </a:xfrm>
          <a:prstGeom prst="rect">
            <a:avLst/>
          </a:prstGeom>
        </p:spPr>
        <p:txBody>
          <a:bodyPr anchor="t" rtlCol="false" tIns="0" lIns="0" bIns="0" rIns="0">
            <a:spAutoFit/>
          </a:bodyPr>
          <a:lstStyle/>
          <a:p>
            <a:pPr algn="ctr">
              <a:lnSpc>
                <a:spcPts val="7840"/>
              </a:lnSpc>
            </a:pPr>
            <a:r>
              <a:rPr lang="en-US" sz="5600" spc="123">
                <a:solidFill>
                  <a:srgbClr val="FFFFFF"/>
                </a:solidFill>
                <a:latin typeface="Now Bold"/>
              </a:rPr>
              <a:t>“La tecnología no cambiará la educación, pero puede proporcionar las herramientas para realizar cambios significativos en la forma en que educamos, aprendemos y enseñamos.”</a:t>
            </a:r>
          </a:p>
          <a:p>
            <a:pPr algn="ctr">
              <a:lnSpc>
                <a:spcPts val="7840"/>
              </a:lnSpc>
            </a:pP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535766" y="824050"/>
            <a:ext cx="3032398" cy="235902"/>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a:t>
            </a:r>
            <a:r>
              <a:rPr lang="en-US" sz="1699" spc="249">
                <a:solidFill>
                  <a:srgbClr val="FFFFFF"/>
                </a:solidFill>
                <a:latin typeface="Now Bold"/>
              </a:rPr>
              <a:t> </a:t>
            </a:r>
          </a:p>
        </p:txBody>
      </p:sp>
      <p:sp>
        <p:nvSpPr>
          <p:cNvPr name="TextBox 7" id="7"/>
          <p:cNvSpPr txBox="true"/>
          <p:nvPr/>
        </p:nvSpPr>
        <p:spPr>
          <a:xfrm rot="0">
            <a:off x="14955924" y="8917749"/>
            <a:ext cx="2579787" cy="486093"/>
          </a:xfrm>
          <a:prstGeom prst="rect">
            <a:avLst/>
          </a:prstGeom>
        </p:spPr>
        <p:txBody>
          <a:bodyPr anchor="t" rtlCol="false" tIns="0" lIns="0" bIns="0" rIns="0">
            <a:spAutoFit/>
          </a:bodyPr>
          <a:lstStyle/>
          <a:p>
            <a:pPr algn="ctr">
              <a:lnSpc>
                <a:spcPts val="3919"/>
              </a:lnSpc>
              <a:spcBef>
                <a:spcPct val="0"/>
              </a:spcBef>
            </a:pPr>
            <a:r>
              <a:rPr lang="en-US" sz="2799" spc="61">
                <a:solidFill>
                  <a:srgbClr val="FFFFFF"/>
                </a:solidFill>
                <a:latin typeface="Now Heavy"/>
              </a:rPr>
              <a:t>Ken Robinson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grpSp>
        <p:nvGrpSpPr>
          <p:cNvPr name="Group 2" id="2"/>
          <p:cNvGrpSpPr/>
          <p:nvPr/>
        </p:nvGrpSpPr>
        <p:grpSpPr>
          <a:xfrm rot="0">
            <a:off x="1349443" y="1257563"/>
            <a:ext cx="15422937" cy="7730827"/>
            <a:chOff x="0" y="0"/>
            <a:chExt cx="4220887" cy="2115742"/>
          </a:xfrm>
        </p:grpSpPr>
        <p:sp>
          <p:nvSpPr>
            <p:cNvPr name="Freeform 3" id="3"/>
            <p:cNvSpPr/>
            <p:nvPr/>
          </p:nvSpPr>
          <p:spPr>
            <a:xfrm flipH="false" flipV="false" rot="0">
              <a:off x="0" y="0"/>
              <a:ext cx="4220887" cy="2115742"/>
            </a:xfrm>
            <a:custGeom>
              <a:avLst/>
              <a:gdLst/>
              <a:ahLst/>
              <a:cxnLst/>
              <a:rect r="r" b="b" t="t" l="l"/>
              <a:pathLst>
                <a:path h="2115742" w="4220887">
                  <a:moveTo>
                    <a:pt x="0" y="0"/>
                  </a:moveTo>
                  <a:lnTo>
                    <a:pt x="4220887" y="0"/>
                  </a:lnTo>
                  <a:lnTo>
                    <a:pt x="4220887" y="2115742"/>
                  </a:lnTo>
                  <a:lnTo>
                    <a:pt x="0" y="2115742"/>
                  </a:lnTo>
                  <a:close/>
                </a:path>
              </a:pathLst>
            </a:custGeom>
            <a:solidFill>
              <a:srgbClr val="EFEEE9"/>
            </a:solidFill>
          </p:spPr>
        </p:sp>
        <p:sp>
          <p:nvSpPr>
            <p:cNvPr name="TextBox 4" id="4"/>
            <p:cNvSpPr txBox="true"/>
            <p:nvPr/>
          </p:nvSpPr>
          <p:spPr>
            <a:xfrm>
              <a:off x="0" y="-38100"/>
              <a:ext cx="4220887" cy="2153842"/>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5" id="5"/>
          <p:cNvSpPr/>
          <p:nvPr/>
        </p:nvSpPr>
        <p:spPr>
          <a:xfrm flipH="false" flipV="false" rot="-5400000">
            <a:off x="13833159" y="4118825"/>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1978448" y="48817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2963613" y="5960567"/>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08902" y="959122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267690" y="2279192"/>
            <a:ext cx="14833104" cy="2843784"/>
          </a:xfrm>
          <a:prstGeom prst="rect">
            <a:avLst/>
          </a:prstGeom>
        </p:spPr>
        <p:txBody>
          <a:bodyPr anchor="t" rtlCol="false" tIns="0" lIns="0" bIns="0" rIns="0">
            <a:spAutoFit/>
          </a:bodyPr>
          <a:lstStyle/>
          <a:p>
            <a:pPr algn="ctr">
              <a:lnSpc>
                <a:spcPts val="10878"/>
              </a:lnSpc>
            </a:pPr>
            <a:r>
              <a:rPr lang="en-US" sz="11100">
                <a:solidFill>
                  <a:srgbClr val="1E1E1E"/>
                </a:solidFill>
                <a:latin typeface="Kollektif Bold"/>
              </a:rPr>
              <a:t>MUCHAS</a:t>
            </a:r>
          </a:p>
          <a:p>
            <a:pPr algn="ctr">
              <a:lnSpc>
                <a:spcPts val="10878"/>
              </a:lnSpc>
            </a:pPr>
            <a:r>
              <a:rPr lang="en-US" sz="11100">
                <a:solidFill>
                  <a:srgbClr val="1E1E1E"/>
                </a:solidFill>
                <a:latin typeface="Kollektif Bold"/>
              </a:rPr>
              <a:t>GRACIAS</a:t>
            </a:r>
          </a:p>
        </p:txBody>
      </p:sp>
      <p:sp>
        <p:nvSpPr>
          <p:cNvPr name="Freeform 10" id="10"/>
          <p:cNvSpPr/>
          <p:nvPr/>
        </p:nvSpPr>
        <p:spPr>
          <a:xfrm flipH="true" flipV="false" rot="0">
            <a:off x="1666201" y="663642"/>
            <a:ext cx="7711468" cy="9253762"/>
          </a:xfrm>
          <a:custGeom>
            <a:avLst/>
            <a:gdLst/>
            <a:ahLst/>
            <a:cxnLst/>
            <a:rect r="r" b="b" t="t" l="l"/>
            <a:pathLst>
              <a:path h="9253762" w="7711468">
                <a:moveTo>
                  <a:pt x="7711469" y="0"/>
                </a:moveTo>
                <a:lnTo>
                  <a:pt x="0" y="0"/>
                </a:lnTo>
                <a:lnTo>
                  <a:pt x="0" y="9253762"/>
                </a:lnTo>
                <a:lnTo>
                  <a:pt x="7711469" y="9253762"/>
                </a:lnTo>
                <a:lnTo>
                  <a:pt x="7711469" y="0"/>
                </a:lnTo>
                <a:close/>
              </a:path>
            </a:pathLst>
          </a:custGeom>
          <a:blipFill>
            <a:blip r:embed="rId6"/>
            <a:stretch>
              <a:fillRect l="0" t="0" r="0" b="0"/>
            </a:stretch>
          </a:blipFill>
        </p:spPr>
      </p:sp>
      <p:sp>
        <p:nvSpPr>
          <p:cNvPr name="TextBox 11" id="11"/>
          <p:cNvSpPr txBox="true"/>
          <p:nvPr/>
        </p:nvSpPr>
        <p:spPr>
          <a:xfrm rot="0">
            <a:off x="10719833" y="6922974"/>
            <a:ext cx="3928818" cy="798830"/>
          </a:xfrm>
          <a:prstGeom prst="rect">
            <a:avLst/>
          </a:prstGeom>
        </p:spPr>
        <p:txBody>
          <a:bodyPr anchor="t" rtlCol="false" tIns="0" lIns="0" bIns="0" rIns="0">
            <a:spAutoFit/>
          </a:bodyPr>
          <a:lstStyle/>
          <a:p>
            <a:pPr algn="ctr">
              <a:lnSpc>
                <a:spcPts val="3079"/>
              </a:lnSpc>
            </a:pPr>
            <a:r>
              <a:rPr lang="en-US" sz="2199" spc="48">
                <a:solidFill>
                  <a:srgbClr val="000000"/>
                </a:solidFill>
                <a:latin typeface="Now Heavy"/>
              </a:rPr>
              <a:t>Presentado por:</a:t>
            </a:r>
          </a:p>
          <a:p>
            <a:pPr algn="ctr">
              <a:lnSpc>
                <a:spcPts val="3359"/>
              </a:lnSpc>
              <a:spcBef>
                <a:spcPct val="0"/>
              </a:spcBef>
            </a:pPr>
            <a:r>
              <a:rPr lang="en-US" sz="2400" spc="52">
                <a:solidFill>
                  <a:srgbClr val="000000"/>
                </a:solidFill>
                <a:latin typeface="Now Heavy"/>
              </a:rPr>
              <a:t>Serhiy Holovasin Suslov</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sp>
        <p:nvSpPr>
          <p:cNvPr name="Freeform 2" id="2"/>
          <p:cNvSpPr/>
          <p:nvPr/>
        </p:nvSpPr>
        <p:spPr>
          <a:xfrm flipH="false" flipV="false" rot="0">
            <a:off x="2325530" y="1851448"/>
            <a:ext cx="14313271" cy="6584105"/>
          </a:xfrm>
          <a:custGeom>
            <a:avLst/>
            <a:gdLst/>
            <a:ahLst/>
            <a:cxnLst/>
            <a:rect r="r" b="b" t="t" l="l"/>
            <a:pathLst>
              <a:path h="6584105" w="14313271">
                <a:moveTo>
                  <a:pt x="0" y="0"/>
                </a:moveTo>
                <a:lnTo>
                  <a:pt x="14313271" y="0"/>
                </a:lnTo>
                <a:lnTo>
                  <a:pt x="14313271" y="6584104"/>
                </a:lnTo>
                <a:lnTo>
                  <a:pt x="0" y="6584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93417" y="2108105"/>
            <a:ext cx="6094537" cy="6094537"/>
            <a:chOff x="0" y="0"/>
            <a:chExt cx="8126049" cy="8126049"/>
          </a:xfrm>
        </p:grpSpPr>
        <p:sp>
          <p:nvSpPr>
            <p:cNvPr name="Freeform 4" id="4"/>
            <p:cNvSpPr/>
            <p:nvPr/>
          </p:nvSpPr>
          <p:spPr>
            <a:xfrm flipH="false" flipV="false" rot="0">
              <a:off x="0" y="0"/>
              <a:ext cx="8126049" cy="8126049"/>
            </a:xfrm>
            <a:custGeom>
              <a:avLst/>
              <a:gdLst/>
              <a:ahLst/>
              <a:cxnLst/>
              <a:rect r="r" b="b" t="t" l="l"/>
              <a:pathLst>
                <a:path h="8126049" w="8126049">
                  <a:moveTo>
                    <a:pt x="0" y="0"/>
                  </a:moveTo>
                  <a:lnTo>
                    <a:pt x="8126049" y="0"/>
                  </a:lnTo>
                  <a:lnTo>
                    <a:pt x="8126049" y="8126049"/>
                  </a:lnTo>
                  <a:lnTo>
                    <a:pt x="0" y="8126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5400000">
            <a:off x="-2963613" y="5960567"/>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08902" y="959122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3833159" y="4118825"/>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1978448" y="48817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474A47"/>
        </a:solidFill>
      </p:bgPr>
    </p:bg>
    <p:spTree>
      <p:nvGrpSpPr>
        <p:cNvPr id="1" name=""/>
        <p:cNvGrpSpPr/>
        <p:nvPr/>
      </p:nvGrpSpPr>
      <p:grpSpPr>
        <a:xfrm>
          <a:off x="0" y="0"/>
          <a:ext cx="0" cy="0"/>
          <a:chOff x="0" y="0"/>
          <a:chExt cx="0" cy="0"/>
        </a:xfrm>
      </p:grpSpPr>
      <p:sp>
        <p:nvSpPr>
          <p:cNvPr name="TextBox 2" id="2"/>
          <p:cNvSpPr txBox="true"/>
          <p:nvPr/>
        </p:nvSpPr>
        <p:spPr>
          <a:xfrm rot="0">
            <a:off x="153999" y="192722"/>
            <a:ext cx="6426747" cy="9401216"/>
          </a:xfrm>
          <a:prstGeom prst="rect">
            <a:avLst/>
          </a:prstGeom>
        </p:spPr>
        <p:txBody>
          <a:bodyPr anchor="t" rtlCol="false" tIns="0" lIns="0" bIns="0" rIns="0">
            <a:spAutoFit/>
          </a:bodyPr>
          <a:lstStyle/>
          <a:p>
            <a:pPr algn="ctr">
              <a:lnSpc>
                <a:spcPts val="4470"/>
              </a:lnSpc>
              <a:spcBef>
                <a:spcPct val="0"/>
              </a:spcBef>
            </a:pPr>
            <a:r>
              <a:rPr lang="en-US" sz="3193" spc="70" u="sng">
                <a:solidFill>
                  <a:srgbClr val="FFFFFF"/>
                </a:solidFill>
                <a:latin typeface="Now Heavy"/>
              </a:rPr>
              <a:t>Profesor:</a:t>
            </a:r>
          </a:p>
          <a:p>
            <a:pPr algn="ctr">
              <a:lnSpc>
                <a:spcPts val="3073"/>
              </a:lnSpc>
              <a:spcBef>
                <a:spcPct val="0"/>
              </a:spcBef>
            </a:pPr>
          </a:p>
          <a:p>
            <a:pPr algn="ctr">
              <a:lnSpc>
                <a:spcPts val="3353"/>
              </a:lnSpc>
              <a:spcBef>
                <a:spcPct val="0"/>
              </a:spcBef>
            </a:pPr>
            <a:r>
              <a:rPr lang="en-US" sz="2395" spc="52">
                <a:solidFill>
                  <a:srgbClr val="F46E16"/>
                </a:solidFill>
                <a:latin typeface="Now Heavy"/>
              </a:rPr>
              <a:t>¿Como me puedes ayudar?</a:t>
            </a:r>
          </a:p>
          <a:p>
            <a:pPr algn="ctr">
              <a:lnSpc>
                <a:spcPts val="3353"/>
              </a:lnSpc>
              <a:spcBef>
                <a:spcPct val="0"/>
              </a:spcBef>
            </a:pPr>
            <a:r>
              <a:rPr lang="en-US" sz="2395" spc="52">
                <a:solidFill>
                  <a:srgbClr val="FFFFFF"/>
                </a:solidFill>
                <a:latin typeface="Now Heavy"/>
              </a:rPr>
              <a:t>¿Que temario tiene mi asignatura?</a:t>
            </a:r>
          </a:p>
          <a:p>
            <a:pPr algn="ctr">
              <a:lnSpc>
                <a:spcPts val="3353"/>
              </a:lnSpc>
              <a:spcBef>
                <a:spcPct val="0"/>
              </a:spcBef>
            </a:pPr>
            <a:r>
              <a:rPr lang="en-US" sz="2395" spc="52">
                <a:solidFill>
                  <a:srgbClr val="FFFFFF"/>
                </a:solidFill>
                <a:latin typeface="Now Heavy"/>
              </a:rPr>
              <a:t>¿</a:t>
            </a:r>
            <a:r>
              <a:rPr lang="en-US" sz="2395" spc="52">
                <a:solidFill>
                  <a:srgbClr val="F46E16"/>
                </a:solidFill>
                <a:latin typeface="Now Heavy"/>
              </a:rPr>
              <a:t>Que grupos tiene el centro?</a:t>
            </a:r>
          </a:p>
          <a:p>
            <a:pPr algn="ctr">
              <a:lnSpc>
                <a:spcPts val="3353"/>
              </a:lnSpc>
              <a:spcBef>
                <a:spcPct val="0"/>
              </a:spcBef>
            </a:pPr>
            <a:r>
              <a:rPr lang="en-US" sz="2395" spc="52">
                <a:solidFill>
                  <a:srgbClr val="FFFFFF"/>
                </a:solidFill>
                <a:latin typeface="Now Heavy"/>
              </a:rPr>
              <a:t>¿Me puedes listar los alumnos de Asir?</a:t>
            </a:r>
          </a:p>
          <a:p>
            <a:pPr algn="ctr">
              <a:lnSpc>
                <a:spcPts val="3353"/>
              </a:lnSpc>
              <a:spcBef>
                <a:spcPct val="0"/>
              </a:spcBef>
            </a:pPr>
            <a:r>
              <a:rPr lang="en-US" sz="2395" spc="52">
                <a:solidFill>
                  <a:srgbClr val="F46E16"/>
                </a:solidFill>
                <a:latin typeface="Now Heavy"/>
              </a:rPr>
              <a:t>Dame la nota media de cada estudiante de Asir en mi asignatura</a:t>
            </a:r>
          </a:p>
          <a:p>
            <a:pPr algn="ctr">
              <a:lnSpc>
                <a:spcPts val="3353"/>
              </a:lnSpc>
              <a:spcBef>
                <a:spcPct val="0"/>
              </a:spcBef>
            </a:pPr>
            <a:r>
              <a:rPr lang="en-US" sz="2395" spc="52">
                <a:solidFill>
                  <a:srgbClr val="FFFFFF"/>
                </a:solidFill>
                <a:latin typeface="Now Heavy"/>
              </a:rPr>
              <a:t>¿Me puedes dar nota media por grupo?</a:t>
            </a:r>
          </a:p>
          <a:p>
            <a:pPr algn="ctr">
              <a:lnSpc>
                <a:spcPts val="3353"/>
              </a:lnSpc>
              <a:spcBef>
                <a:spcPct val="0"/>
              </a:spcBef>
            </a:pPr>
            <a:r>
              <a:rPr lang="en-US" sz="2395" spc="52">
                <a:solidFill>
                  <a:srgbClr val="F46E16"/>
                </a:solidFill>
                <a:latin typeface="Now Heavy"/>
              </a:rPr>
              <a:t>Proporciona notas de Serhiy Holovasin</a:t>
            </a:r>
          </a:p>
          <a:p>
            <a:pPr algn="ctr">
              <a:lnSpc>
                <a:spcPts val="3353"/>
              </a:lnSpc>
              <a:spcBef>
                <a:spcPct val="0"/>
              </a:spcBef>
            </a:pPr>
            <a:r>
              <a:rPr lang="en-US" sz="2395" spc="52">
                <a:solidFill>
                  <a:srgbClr val="FFFFFF"/>
                </a:solidFill>
                <a:latin typeface="Now Heavy"/>
              </a:rPr>
              <a:t>¿Quien es el mejor estudiante de Asir en mi asignatura?</a:t>
            </a:r>
          </a:p>
          <a:p>
            <a:pPr algn="ctr">
              <a:lnSpc>
                <a:spcPts val="3353"/>
              </a:lnSpc>
              <a:spcBef>
                <a:spcPct val="0"/>
              </a:spcBef>
            </a:pPr>
            <a:r>
              <a:rPr lang="en-US" sz="2395" spc="52">
                <a:solidFill>
                  <a:srgbClr val="F46E16"/>
                </a:solidFill>
                <a:latin typeface="Now Heavy"/>
              </a:rPr>
              <a:t>¿Me puedes proporcionar el horario de mi asignatura para la siguiente semana?</a:t>
            </a:r>
          </a:p>
          <a:p>
            <a:pPr algn="ctr">
              <a:lnSpc>
                <a:spcPts val="3353"/>
              </a:lnSpc>
              <a:spcBef>
                <a:spcPct val="0"/>
              </a:spcBef>
            </a:pPr>
            <a:r>
              <a:rPr lang="en-US" sz="2395" spc="52">
                <a:solidFill>
                  <a:srgbClr val="FFFFFF"/>
                </a:solidFill>
                <a:latin typeface="Now Heavy"/>
              </a:rPr>
              <a:t>¿Cuando doy siguente clases en asir?</a:t>
            </a:r>
          </a:p>
          <a:p>
            <a:pPr algn="ctr">
              <a:lnSpc>
                <a:spcPts val="3353"/>
              </a:lnSpc>
              <a:spcBef>
                <a:spcPct val="0"/>
              </a:spcBef>
            </a:pPr>
            <a:r>
              <a:rPr lang="en-US" sz="2395" spc="52">
                <a:solidFill>
                  <a:srgbClr val="F46E16"/>
                </a:solidFill>
                <a:latin typeface="Now Heavy"/>
              </a:rPr>
              <a:t>¿Quien de los alumnos de todos los grupos tiene la media de la notas mas baja?</a:t>
            </a:r>
          </a:p>
          <a:p>
            <a:pPr algn="ctr">
              <a:lnSpc>
                <a:spcPts val="3353"/>
              </a:lnSpc>
              <a:spcBef>
                <a:spcPct val="0"/>
              </a:spcBef>
            </a:pPr>
            <a:r>
              <a:rPr lang="en-US" sz="2395" spc="52">
                <a:solidFill>
                  <a:srgbClr val="FFFFFF"/>
                </a:solidFill>
                <a:latin typeface="Now Heavy"/>
              </a:rPr>
              <a:t>Dame su nota media.</a:t>
            </a:r>
          </a:p>
          <a:p>
            <a:pPr algn="ctr">
              <a:lnSpc>
                <a:spcPts val="3353"/>
              </a:lnSpc>
              <a:spcBef>
                <a:spcPct val="0"/>
              </a:spcBef>
            </a:pPr>
            <a:r>
              <a:rPr lang="en-US" sz="2395" spc="52">
                <a:solidFill>
                  <a:srgbClr val="F46E16"/>
                </a:solidFill>
                <a:latin typeface="Now Heavy"/>
              </a:rPr>
              <a:t>Lista me sus notas.</a:t>
            </a:r>
          </a:p>
        </p:txBody>
      </p:sp>
      <p:sp>
        <p:nvSpPr>
          <p:cNvPr name="TextBox 3" id="3"/>
          <p:cNvSpPr txBox="true"/>
          <p:nvPr/>
        </p:nvSpPr>
        <p:spPr>
          <a:xfrm rot="0">
            <a:off x="6828397" y="192722"/>
            <a:ext cx="4329642" cy="8968105"/>
          </a:xfrm>
          <a:prstGeom prst="rect">
            <a:avLst/>
          </a:prstGeom>
        </p:spPr>
        <p:txBody>
          <a:bodyPr anchor="t" rtlCol="false" tIns="0" lIns="0" bIns="0" rIns="0">
            <a:spAutoFit/>
          </a:bodyPr>
          <a:lstStyle/>
          <a:p>
            <a:pPr algn="ctr">
              <a:lnSpc>
                <a:spcPts val="4480"/>
              </a:lnSpc>
              <a:spcBef>
                <a:spcPct val="0"/>
              </a:spcBef>
            </a:pPr>
            <a:r>
              <a:rPr lang="en-US" sz="3200" spc="70" u="sng">
                <a:solidFill>
                  <a:srgbClr val="FFFFFF"/>
                </a:solidFill>
                <a:latin typeface="Now Heavy"/>
              </a:rPr>
              <a:t>Alumno:</a:t>
            </a:r>
          </a:p>
          <a:p>
            <a:pPr algn="ctr">
              <a:lnSpc>
                <a:spcPts val="3079"/>
              </a:lnSpc>
              <a:spcBef>
                <a:spcPct val="0"/>
              </a:spcBef>
            </a:pPr>
          </a:p>
          <a:p>
            <a:pPr algn="ctr">
              <a:lnSpc>
                <a:spcPts val="3359"/>
              </a:lnSpc>
              <a:spcBef>
                <a:spcPct val="0"/>
              </a:spcBef>
            </a:pPr>
            <a:r>
              <a:rPr lang="en-US" sz="2399" spc="52">
                <a:solidFill>
                  <a:srgbClr val="FFFFFF"/>
                </a:solidFill>
                <a:latin typeface="Now Heavy"/>
              </a:rPr>
              <a:t>¿</a:t>
            </a:r>
            <a:r>
              <a:rPr lang="en-US" sz="2399" spc="52">
                <a:solidFill>
                  <a:srgbClr val="FFFFFF"/>
                </a:solidFill>
                <a:latin typeface="Now Heavy"/>
              </a:rPr>
              <a:t>Como me puedes ayudar?</a:t>
            </a:r>
          </a:p>
          <a:p>
            <a:pPr algn="ctr">
              <a:lnSpc>
                <a:spcPts val="3359"/>
              </a:lnSpc>
              <a:spcBef>
                <a:spcPct val="0"/>
              </a:spcBef>
            </a:pPr>
          </a:p>
          <a:p>
            <a:pPr algn="ctr">
              <a:lnSpc>
                <a:spcPts val="3359"/>
              </a:lnSpc>
              <a:spcBef>
                <a:spcPct val="0"/>
              </a:spcBef>
            </a:pPr>
            <a:r>
              <a:rPr lang="en-US" sz="2399" spc="52">
                <a:solidFill>
                  <a:srgbClr val="F46E16"/>
                </a:solidFill>
                <a:latin typeface="Now Heavy"/>
              </a:rPr>
              <a:t>Dame mi horario.</a:t>
            </a:r>
          </a:p>
          <a:p>
            <a:pPr algn="ctr">
              <a:lnSpc>
                <a:spcPts val="3359"/>
              </a:lnSpc>
              <a:spcBef>
                <a:spcPct val="0"/>
              </a:spcBef>
            </a:pPr>
          </a:p>
          <a:p>
            <a:pPr algn="ctr">
              <a:lnSpc>
                <a:spcPts val="3359"/>
              </a:lnSpc>
              <a:spcBef>
                <a:spcPct val="0"/>
              </a:spcBef>
            </a:pPr>
            <a:r>
              <a:rPr lang="en-US" sz="2399" spc="52">
                <a:solidFill>
                  <a:srgbClr val="FFFFFF"/>
                </a:solidFill>
                <a:latin typeface="Now Heavy"/>
              </a:rPr>
              <a:t>¿Y para la semana entera?</a:t>
            </a:r>
          </a:p>
          <a:p>
            <a:pPr algn="ctr">
              <a:lnSpc>
                <a:spcPts val="3359"/>
              </a:lnSpc>
              <a:spcBef>
                <a:spcPct val="0"/>
              </a:spcBef>
            </a:pPr>
          </a:p>
          <a:p>
            <a:pPr algn="ctr">
              <a:lnSpc>
                <a:spcPts val="3359"/>
              </a:lnSpc>
              <a:spcBef>
                <a:spcPct val="0"/>
              </a:spcBef>
            </a:pPr>
            <a:r>
              <a:rPr lang="en-US" sz="2399" spc="52">
                <a:solidFill>
                  <a:srgbClr val="F46E16"/>
                </a:solidFill>
                <a:latin typeface="Now Heavy"/>
              </a:rPr>
              <a:t>Dame mis notas por cada asignatura.</a:t>
            </a:r>
          </a:p>
          <a:p>
            <a:pPr algn="ctr">
              <a:lnSpc>
                <a:spcPts val="3359"/>
              </a:lnSpc>
              <a:spcBef>
                <a:spcPct val="0"/>
              </a:spcBef>
            </a:pPr>
          </a:p>
          <a:p>
            <a:pPr algn="ctr">
              <a:lnSpc>
                <a:spcPts val="3359"/>
              </a:lnSpc>
              <a:spcBef>
                <a:spcPct val="0"/>
              </a:spcBef>
            </a:pPr>
            <a:r>
              <a:rPr lang="en-US" sz="2399" spc="52">
                <a:solidFill>
                  <a:srgbClr val="FFFFFF"/>
                </a:solidFill>
                <a:latin typeface="Now Heavy"/>
              </a:rPr>
              <a:t>Dame mis notas medias por cada asignatura.</a:t>
            </a:r>
          </a:p>
          <a:p>
            <a:pPr algn="ctr">
              <a:lnSpc>
                <a:spcPts val="3359"/>
              </a:lnSpc>
              <a:spcBef>
                <a:spcPct val="0"/>
              </a:spcBef>
            </a:pPr>
          </a:p>
          <a:p>
            <a:pPr algn="ctr">
              <a:lnSpc>
                <a:spcPts val="3359"/>
              </a:lnSpc>
              <a:spcBef>
                <a:spcPct val="0"/>
              </a:spcBef>
            </a:pPr>
            <a:r>
              <a:rPr lang="en-US" sz="2399" spc="52">
                <a:solidFill>
                  <a:srgbClr val="F46E16"/>
                </a:solidFill>
                <a:latin typeface="Now Heavy"/>
              </a:rPr>
              <a:t>¿Como puedo mejorar en redes?</a:t>
            </a:r>
          </a:p>
          <a:p>
            <a:pPr algn="ctr">
              <a:lnSpc>
                <a:spcPts val="3359"/>
              </a:lnSpc>
              <a:spcBef>
                <a:spcPct val="0"/>
              </a:spcBef>
            </a:pPr>
          </a:p>
          <a:p>
            <a:pPr algn="ctr">
              <a:lnSpc>
                <a:spcPts val="3359"/>
              </a:lnSpc>
              <a:spcBef>
                <a:spcPct val="0"/>
              </a:spcBef>
            </a:pPr>
            <a:r>
              <a:rPr lang="en-US" sz="2399" spc="52">
                <a:solidFill>
                  <a:srgbClr val="FFFFFF"/>
                </a:solidFill>
                <a:latin typeface="Now Heavy"/>
              </a:rPr>
              <a:t>¿Quien nos da programación?</a:t>
            </a:r>
          </a:p>
        </p:txBody>
      </p:sp>
      <p:sp>
        <p:nvSpPr>
          <p:cNvPr name="TextBox 4" id="4"/>
          <p:cNvSpPr txBox="true"/>
          <p:nvPr/>
        </p:nvSpPr>
        <p:spPr>
          <a:xfrm rot="0">
            <a:off x="11386639" y="192722"/>
            <a:ext cx="6721840" cy="8572818"/>
          </a:xfrm>
          <a:prstGeom prst="rect">
            <a:avLst/>
          </a:prstGeom>
        </p:spPr>
        <p:txBody>
          <a:bodyPr anchor="t" rtlCol="false" tIns="0" lIns="0" bIns="0" rIns="0">
            <a:spAutoFit/>
          </a:bodyPr>
          <a:lstStyle/>
          <a:p>
            <a:pPr algn="ctr">
              <a:lnSpc>
                <a:spcPts val="4480"/>
              </a:lnSpc>
              <a:spcBef>
                <a:spcPct val="0"/>
              </a:spcBef>
            </a:pPr>
            <a:r>
              <a:rPr lang="en-US" sz="3200" spc="70" u="sng">
                <a:solidFill>
                  <a:srgbClr val="FFFFFF"/>
                </a:solidFill>
                <a:latin typeface="Now Heavy"/>
              </a:rPr>
              <a:t>Padres:</a:t>
            </a:r>
          </a:p>
          <a:p>
            <a:pPr algn="ctr">
              <a:lnSpc>
                <a:spcPts val="3079"/>
              </a:lnSpc>
              <a:spcBef>
                <a:spcPct val="0"/>
              </a:spcBef>
            </a:pPr>
          </a:p>
          <a:p>
            <a:pPr algn="ctr">
              <a:lnSpc>
                <a:spcPts val="3359"/>
              </a:lnSpc>
              <a:spcBef>
                <a:spcPct val="0"/>
              </a:spcBef>
            </a:pPr>
            <a:r>
              <a:rPr lang="en-US" sz="2399" spc="52">
                <a:solidFill>
                  <a:srgbClr val="F46E16"/>
                </a:solidFill>
                <a:latin typeface="Now Heavy"/>
              </a:rPr>
              <a:t>Dame nota media por cada asignatura.</a:t>
            </a:r>
          </a:p>
          <a:p>
            <a:pPr algn="ctr">
              <a:lnSpc>
                <a:spcPts val="3359"/>
              </a:lnSpc>
              <a:spcBef>
                <a:spcPct val="0"/>
              </a:spcBef>
            </a:pPr>
            <a:r>
              <a:rPr lang="en-US" sz="2399" spc="52">
                <a:solidFill>
                  <a:srgbClr val="FFFFFF"/>
                </a:solidFill>
                <a:latin typeface="Now Heavy"/>
              </a:rPr>
              <a:t>¿En que asignatura tiene la nota media mas baja?</a:t>
            </a:r>
          </a:p>
          <a:p>
            <a:pPr algn="ctr">
              <a:lnSpc>
                <a:spcPts val="3359"/>
              </a:lnSpc>
              <a:spcBef>
                <a:spcPct val="0"/>
              </a:spcBef>
            </a:pPr>
            <a:r>
              <a:rPr lang="en-US" sz="2399" spc="52">
                <a:solidFill>
                  <a:srgbClr val="F46E16"/>
                </a:solidFill>
                <a:latin typeface="Now Heavy"/>
              </a:rPr>
              <a:t>¿Como la puede mejorar?</a:t>
            </a:r>
          </a:p>
          <a:p>
            <a:pPr algn="ctr">
              <a:lnSpc>
                <a:spcPts val="3359"/>
              </a:lnSpc>
              <a:spcBef>
                <a:spcPct val="0"/>
              </a:spcBef>
            </a:pPr>
            <a:r>
              <a:rPr lang="en-US" sz="2399" spc="52">
                <a:solidFill>
                  <a:srgbClr val="FFFFFF"/>
                </a:solidFill>
                <a:latin typeface="Now Heavy"/>
              </a:rPr>
              <a:t>Can you help me?</a:t>
            </a:r>
          </a:p>
          <a:p>
            <a:pPr algn="ctr">
              <a:lnSpc>
                <a:spcPts val="3359"/>
              </a:lnSpc>
              <a:spcBef>
                <a:spcPct val="0"/>
              </a:spcBef>
            </a:pPr>
            <a:r>
              <a:rPr lang="en-US" sz="2399" spc="52">
                <a:solidFill>
                  <a:srgbClr val="F46E16"/>
                </a:solidFill>
                <a:latin typeface="Now Heavy"/>
              </a:rPr>
              <a:t>Give me an average grade for each subject.</a:t>
            </a:r>
          </a:p>
          <a:p>
            <a:pPr algn="ctr">
              <a:lnSpc>
                <a:spcPts val="3359"/>
              </a:lnSpc>
              <a:spcBef>
                <a:spcPct val="0"/>
              </a:spcBef>
            </a:pPr>
            <a:r>
              <a:rPr lang="en-US" sz="2399" spc="52">
                <a:solidFill>
                  <a:srgbClr val="FFFFFF"/>
                </a:solidFill>
                <a:latin typeface="Now Heavy"/>
              </a:rPr>
              <a:t>Назвіть мені середній бал з кожного предмету.</a:t>
            </a:r>
          </a:p>
          <a:p>
            <a:pPr algn="ctr">
              <a:lnSpc>
                <a:spcPts val="3359"/>
              </a:lnSpc>
              <a:spcBef>
                <a:spcPct val="0"/>
              </a:spcBef>
            </a:pPr>
            <a:r>
              <a:rPr lang="en-US" sz="2399" spc="52">
                <a:solidFill>
                  <a:srgbClr val="F46E16"/>
                </a:solidFill>
                <a:latin typeface="Now Heavy"/>
              </a:rPr>
              <a:t>Dame todas las notas por cada asignatura.</a:t>
            </a:r>
          </a:p>
          <a:p>
            <a:pPr algn="ctr">
              <a:lnSpc>
                <a:spcPts val="3359"/>
              </a:lnSpc>
              <a:spcBef>
                <a:spcPct val="0"/>
              </a:spcBef>
            </a:pPr>
            <a:r>
              <a:rPr lang="en-US" sz="2399" spc="52">
                <a:solidFill>
                  <a:srgbClr val="FFFFFF"/>
                </a:solidFill>
                <a:latin typeface="Now Heavy"/>
              </a:rPr>
              <a:t>¿Cuando tiene próximo clase de redes?</a:t>
            </a:r>
          </a:p>
          <a:p>
            <a:pPr algn="ctr">
              <a:lnSpc>
                <a:spcPts val="3359"/>
              </a:lnSpc>
              <a:spcBef>
                <a:spcPct val="0"/>
              </a:spcBef>
            </a:pPr>
            <a:r>
              <a:rPr lang="en-US" sz="2399" spc="52">
                <a:solidFill>
                  <a:srgbClr val="F46E16"/>
                </a:solidFill>
                <a:latin typeface="Now Heavy"/>
              </a:rPr>
              <a:t>¿Como se llama el profesor que le da redes?</a:t>
            </a:r>
          </a:p>
          <a:p>
            <a:pPr algn="ctr">
              <a:lnSpc>
                <a:spcPts val="3359"/>
              </a:lnSpc>
              <a:spcBef>
                <a:spcPct val="0"/>
              </a:spcBef>
            </a:pPr>
            <a:r>
              <a:rPr lang="en-US" sz="2399" spc="52">
                <a:solidFill>
                  <a:srgbClr val="FFFFFF"/>
                </a:solidFill>
                <a:latin typeface="Now Heavy"/>
              </a:rPr>
              <a:t>¿Que profesores tiene?</a:t>
            </a:r>
          </a:p>
          <a:p>
            <a:pPr algn="ctr">
              <a:lnSpc>
                <a:spcPts val="3359"/>
              </a:lnSpc>
              <a:spcBef>
                <a:spcPct val="0"/>
              </a:spcBef>
            </a:pPr>
            <a:r>
              <a:rPr lang="en-US" sz="2399" spc="52">
                <a:solidFill>
                  <a:srgbClr val="F46E16"/>
                </a:solidFill>
                <a:latin typeface="Now Heavy"/>
              </a:rPr>
              <a:t>¿Como puedo contactar con profesor de Seguridad Informática?</a:t>
            </a:r>
          </a:p>
          <a:p>
            <a:pPr algn="ctr">
              <a:lnSpc>
                <a:spcPts val="3359"/>
              </a:lnSpc>
              <a:spcBef>
                <a:spcPct val="0"/>
              </a:spcBef>
            </a:pPr>
            <a:r>
              <a:rPr lang="en-US" sz="2399" spc="52">
                <a:solidFill>
                  <a:srgbClr val="FFFFFF"/>
                </a:solidFill>
                <a:latin typeface="Now Heavy"/>
              </a:rPr>
              <a:t>¿Como contacto con el centro?</a:t>
            </a:r>
          </a:p>
        </p:txBody>
      </p:sp>
      <p:sp>
        <p:nvSpPr>
          <p:cNvPr name="AutoShape 5" id="5"/>
          <p:cNvSpPr/>
          <p:nvPr/>
        </p:nvSpPr>
        <p:spPr>
          <a:xfrm>
            <a:off x="6790297" y="499330"/>
            <a:ext cx="19050" cy="9353330"/>
          </a:xfrm>
          <a:prstGeom prst="line">
            <a:avLst/>
          </a:prstGeom>
          <a:ln cap="flat" w="38100">
            <a:solidFill>
              <a:srgbClr val="FFFFFF"/>
            </a:solidFill>
            <a:prstDash val="solid"/>
            <a:headEnd type="none" len="sm" w="sm"/>
            <a:tailEnd type="none" len="sm" w="sm"/>
          </a:ln>
        </p:spPr>
      </p:sp>
      <p:sp>
        <p:nvSpPr>
          <p:cNvPr name="AutoShape 6" id="6"/>
          <p:cNvSpPr/>
          <p:nvPr/>
        </p:nvSpPr>
        <p:spPr>
          <a:xfrm>
            <a:off x="11158039" y="466835"/>
            <a:ext cx="19050" cy="935333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4" id="4"/>
          <p:cNvSpPr txBox="true"/>
          <p:nvPr/>
        </p:nvSpPr>
        <p:spPr>
          <a:xfrm rot="0">
            <a:off x="10605513" y="2145728"/>
            <a:ext cx="6535890" cy="903006"/>
          </a:xfrm>
          <a:prstGeom prst="rect">
            <a:avLst/>
          </a:prstGeom>
        </p:spPr>
        <p:txBody>
          <a:bodyPr anchor="t" rtlCol="false" tIns="0" lIns="0" bIns="0" rIns="0">
            <a:spAutoFit/>
          </a:bodyPr>
          <a:lstStyle/>
          <a:p>
            <a:pPr algn="ctr">
              <a:lnSpc>
                <a:spcPts val="7247"/>
              </a:lnSpc>
            </a:pPr>
            <a:r>
              <a:rPr lang="en-US" sz="5177">
                <a:solidFill>
                  <a:srgbClr val="FFFFFF"/>
                </a:solidFill>
                <a:latin typeface="Kollektif Bold"/>
              </a:rPr>
              <a:t>INTRODUCCIÓN</a:t>
            </a:r>
          </a:p>
        </p:txBody>
      </p:sp>
      <p:sp>
        <p:nvSpPr>
          <p:cNvPr name="TextBox 5" id="5"/>
          <p:cNvSpPr txBox="true"/>
          <p:nvPr/>
        </p:nvSpPr>
        <p:spPr>
          <a:xfrm rot="0">
            <a:off x="12269877" y="4081192"/>
            <a:ext cx="5724476" cy="486093"/>
          </a:xfrm>
          <a:prstGeom prst="rect">
            <a:avLst/>
          </a:prstGeom>
        </p:spPr>
        <p:txBody>
          <a:bodyPr anchor="t" rtlCol="false" tIns="0" lIns="0" bIns="0" rIns="0">
            <a:spAutoFit/>
          </a:bodyPr>
          <a:lstStyle/>
          <a:p>
            <a:pPr algn="just">
              <a:lnSpc>
                <a:spcPts val="3919"/>
              </a:lnSpc>
            </a:pPr>
            <a:r>
              <a:rPr lang="en-US" sz="2799" spc="61">
                <a:solidFill>
                  <a:srgbClr val="FFFFFF"/>
                </a:solidFill>
                <a:latin typeface="Now Bold"/>
              </a:rPr>
              <a:t>Evolución de la Comunicación</a:t>
            </a:r>
          </a:p>
        </p:txBody>
      </p:sp>
      <p:sp>
        <p:nvSpPr>
          <p:cNvPr name="Freeform 6" id="6"/>
          <p:cNvSpPr/>
          <p:nvPr/>
        </p:nvSpPr>
        <p:spPr>
          <a:xfrm flipH="false" flipV="false" rot="0">
            <a:off x="1823678" y="2260028"/>
            <a:ext cx="8237970" cy="6769854"/>
          </a:xfrm>
          <a:custGeom>
            <a:avLst/>
            <a:gdLst/>
            <a:ahLst/>
            <a:cxnLst/>
            <a:rect r="r" b="b" t="t" l="l"/>
            <a:pathLst>
              <a:path h="6769854" w="8237970">
                <a:moveTo>
                  <a:pt x="0" y="0"/>
                </a:moveTo>
                <a:lnTo>
                  <a:pt x="8237970" y="0"/>
                </a:lnTo>
                <a:lnTo>
                  <a:pt x="8237970" y="6769854"/>
                </a:lnTo>
                <a:lnTo>
                  <a:pt x="0" y="6769854"/>
                </a:lnTo>
                <a:lnTo>
                  <a:pt x="0" y="0"/>
                </a:lnTo>
                <a:close/>
              </a:path>
            </a:pathLst>
          </a:custGeom>
          <a:blipFill>
            <a:blip r:embed="rId7"/>
            <a:stretch>
              <a:fillRect l="-7467" t="0" r="-7467" b="0"/>
            </a:stretch>
          </a:blipFill>
        </p:spPr>
      </p:sp>
      <p:sp>
        <p:nvSpPr>
          <p:cNvPr name="Freeform 7" id="7"/>
          <p:cNvSpPr/>
          <p:nvPr/>
        </p:nvSpPr>
        <p:spPr>
          <a:xfrm flipH="false" flipV="false" rot="-10800000">
            <a:off x="10877957" y="3373017"/>
            <a:ext cx="5799595" cy="137081"/>
          </a:xfrm>
          <a:custGeom>
            <a:avLst/>
            <a:gdLst/>
            <a:ahLst/>
            <a:cxnLst/>
            <a:rect r="r" b="b" t="t" l="l"/>
            <a:pathLst>
              <a:path h="137081" w="5799595">
                <a:moveTo>
                  <a:pt x="0" y="0"/>
                </a:moveTo>
                <a:lnTo>
                  <a:pt x="5799594" y="0"/>
                </a:lnTo>
                <a:lnTo>
                  <a:pt x="5799594" y="137082"/>
                </a:lnTo>
                <a:lnTo>
                  <a:pt x="0" y="1370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535766" y="803593"/>
            <a:ext cx="6304235" cy="469265"/>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 </a:t>
            </a:r>
          </a:p>
          <a:p>
            <a:pPr algn="l">
              <a:lnSpc>
                <a:spcPts val="1869"/>
              </a:lnSpc>
            </a:pPr>
          </a:p>
        </p:txBody>
      </p:sp>
      <p:sp>
        <p:nvSpPr>
          <p:cNvPr name="Freeform 11" id="11"/>
          <p:cNvSpPr/>
          <p:nvPr/>
        </p:nvSpPr>
        <p:spPr>
          <a:xfrm flipH="false" flipV="false" rot="0">
            <a:off x="11003467" y="3750439"/>
            <a:ext cx="1204749" cy="1204749"/>
          </a:xfrm>
          <a:custGeom>
            <a:avLst/>
            <a:gdLst/>
            <a:ahLst/>
            <a:cxnLst/>
            <a:rect r="r" b="b" t="t" l="l"/>
            <a:pathLst>
              <a:path h="1204749" w="1204749">
                <a:moveTo>
                  <a:pt x="0" y="0"/>
                </a:moveTo>
                <a:lnTo>
                  <a:pt x="1204750" y="0"/>
                </a:lnTo>
                <a:lnTo>
                  <a:pt x="1204750" y="1204749"/>
                </a:lnTo>
                <a:lnTo>
                  <a:pt x="0" y="12047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1003467" y="3955324"/>
            <a:ext cx="1186221" cy="728170"/>
          </a:xfrm>
          <a:prstGeom prst="rect">
            <a:avLst/>
          </a:prstGeom>
        </p:spPr>
        <p:txBody>
          <a:bodyPr anchor="t" rtlCol="false" tIns="0" lIns="0" bIns="0" rIns="0">
            <a:spAutoFit/>
          </a:bodyPr>
          <a:lstStyle/>
          <a:p>
            <a:pPr algn="ctr">
              <a:lnSpc>
                <a:spcPts val="5986"/>
              </a:lnSpc>
              <a:spcBef>
                <a:spcPct val="0"/>
              </a:spcBef>
            </a:pPr>
            <a:r>
              <a:rPr lang="en-US" sz="4275" spc="94">
                <a:solidFill>
                  <a:srgbClr val="FFFFFF"/>
                </a:solidFill>
                <a:latin typeface="Now Heavy"/>
              </a:rPr>
              <a:t>1</a:t>
            </a:r>
          </a:p>
        </p:txBody>
      </p:sp>
      <p:sp>
        <p:nvSpPr>
          <p:cNvPr name="Freeform 13" id="13"/>
          <p:cNvSpPr/>
          <p:nvPr/>
        </p:nvSpPr>
        <p:spPr>
          <a:xfrm flipH="false" flipV="false" rot="0">
            <a:off x="10984939" y="6470146"/>
            <a:ext cx="1204749" cy="1204749"/>
          </a:xfrm>
          <a:custGeom>
            <a:avLst/>
            <a:gdLst/>
            <a:ahLst/>
            <a:cxnLst/>
            <a:rect r="r" b="b" t="t" l="l"/>
            <a:pathLst>
              <a:path h="1204749" w="1204749">
                <a:moveTo>
                  <a:pt x="0" y="0"/>
                </a:moveTo>
                <a:lnTo>
                  <a:pt x="1204749" y="0"/>
                </a:lnTo>
                <a:lnTo>
                  <a:pt x="1204749" y="1204749"/>
                </a:lnTo>
                <a:lnTo>
                  <a:pt x="0" y="12047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0994203" y="6713201"/>
            <a:ext cx="1186221" cy="728170"/>
          </a:xfrm>
          <a:prstGeom prst="rect">
            <a:avLst/>
          </a:prstGeom>
        </p:spPr>
        <p:txBody>
          <a:bodyPr anchor="t" rtlCol="false" tIns="0" lIns="0" bIns="0" rIns="0">
            <a:spAutoFit/>
          </a:bodyPr>
          <a:lstStyle/>
          <a:p>
            <a:pPr algn="ctr">
              <a:lnSpc>
                <a:spcPts val="5986"/>
              </a:lnSpc>
              <a:spcBef>
                <a:spcPct val="0"/>
              </a:spcBef>
            </a:pPr>
            <a:r>
              <a:rPr lang="en-US" sz="4275" spc="94">
                <a:solidFill>
                  <a:srgbClr val="FFFFFF"/>
                </a:solidFill>
                <a:latin typeface="Now Heavy"/>
              </a:rPr>
              <a:t>3</a:t>
            </a:r>
          </a:p>
        </p:txBody>
      </p:sp>
      <p:sp>
        <p:nvSpPr>
          <p:cNvPr name="Freeform 15" id="15"/>
          <p:cNvSpPr/>
          <p:nvPr/>
        </p:nvSpPr>
        <p:spPr>
          <a:xfrm flipH="false" flipV="false" rot="0">
            <a:off x="11003467" y="5105113"/>
            <a:ext cx="1204749" cy="1204749"/>
          </a:xfrm>
          <a:custGeom>
            <a:avLst/>
            <a:gdLst/>
            <a:ahLst/>
            <a:cxnLst/>
            <a:rect r="r" b="b" t="t" l="l"/>
            <a:pathLst>
              <a:path h="1204749" w="1204749">
                <a:moveTo>
                  <a:pt x="0" y="0"/>
                </a:moveTo>
                <a:lnTo>
                  <a:pt x="1204750" y="0"/>
                </a:lnTo>
                <a:lnTo>
                  <a:pt x="1204750" y="1204749"/>
                </a:lnTo>
                <a:lnTo>
                  <a:pt x="0" y="12047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11003467" y="5305303"/>
            <a:ext cx="1186221" cy="728170"/>
          </a:xfrm>
          <a:prstGeom prst="rect">
            <a:avLst/>
          </a:prstGeom>
        </p:spPr>
        <p:txBody>
          <a:bodyPr anchor="t" rtlCol="false" tIns="0" lIns="0" bIns="0" rIns="0">
            <a:spAutoFit/>
          </a:bodyPr>
          <a:lstStyle/>
          <a:p>
            <a:pPr algn="ctr">
              <a:lnSpc>
                <a:spcPts val="5986"/>
              </a:lnSpc>
              <a:spcBef>
                <a:spcPct val="0"/>
              </a:spcBef>
            </a:pPr>
            <a:r>
              <a:rPr lang="en-US" sz="4275" spc="94">
                <a:solidFill>
                  <a:srgbClr val="EFEEE9"/>
                </a:solidFill>
                <a:latin typeface="Now Heavy"/>
              </a:rPr>
              <a:t>2</a:t>
            </a:r>
          </a:p>
        </p:txBody>
      </p:sp>
      <p:sp>
        <p:nvSpPr>
          <p:cNvPr name="Freeform 17" id="17"/>
          <p:cNvSpPr/>
          <p:nvPr/>
        </p:nvSpPr>
        <p:spPr>
          <a:xfrm flipH="false" flipV="false" rot="0">
            <a:off x="10984939" y="7825133"/>
            <a:ext cx="1204749" cy="1204749"/>
          </a:xfrm>
          <a:custGeom>
            <a:avLst/>
            <a:gdLst/>
            <a:ahLst/>
            <a:cxnLst/>
            <a:rect r="r" b="b" t="t" l="l"/>
            <a:pathLst>
              <a:path h="1204749" w="1204749">
                <a:moveTo>
                  <a:pt x="0" y="0"/>
                </a:moveTo>
                <a:lnTo>
                  <a:pt x="1204749" y="0"/>
                </a:lnTo>
                <a:lnTo>
                  <a:pt x="1204749" y="1204749"/>
                </a:lnTo>
                <a:lnTo>
                  <a:pt x="0" y="12047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10994203" y="8068188"/>
            <a:ext cx="1186221" cy="728170"/>
          </a:xfrm>
          <a:prstGeom prst="rect">
            <a:avLst/>
          </a:prstGeom>
        </p:spPr>
        <p:txBody>
          <a:bodyPr anchor="t" rtlCol="false" tIns="0" lIns="0" bIns="0" rIns="0">
            <a:spAutoFit/>
          </a:bodyPr>
          <a:lstStyle/>
          <a:p>
            <a:pPr algn="ctr">
              <a:lnSpc>
                <a:spcPts val="5986"/>
              </a:lnSpc>
              <a:spcBef>
                <a:spcPct val="0"/>
              </a:spcBef>
            </a:pPr>
            <a:r>
              <a:rPr lang="en-US" sz="4275" spc="94">
                <a:solidFill>
                  <a:srgbClr val="FFFFFF"/>
                </a:solidFill>
                <a:latin typeface="Now Heavy"/>
              </a:rPr>
              <a:t>4</a:t>
            </a:r>
          </a:p>
        </p:txBody>
      </p:sp>
      <p:sp>
        <p:nvSpPr>
          <p:cNvPr name="TextBox 19" id="19"/>
          <p:cNvSpPr txBox="true"/>
          <p:nvPr/>
        </p:nvSpPr>
        <p:spPr>
          <a:xfrm rot="0">
            <a:off x="12283569" y="8198751"/>
            <a:ext cx="4002435" cy="486093"/>
          </a:xfrm>
          <a:prstGeom prst="rect">
            <a:avLst/>
          </a:prstGeom>
        </p:spPr>
        <p:txBody>
          <a:bodyPr anchor="t" rtlCol="false" tIns="0" lIns="0" bIns="0" rIns="0">
            <a:spAutoFit/>
          </a:bodyPr>
          <a:lstStyle/>
          <a:p>
            <a:pPr algn="ctr">
              <a:lnSpc>
                <a:spcPts val="3919"/>
              </a:lnSpc>
              <a:spcBef>
                <a:spcPct val="0"/>
              </a:spcBef>
            </a:pPr>
            <a:r>
              <a:rPr lang="en-US" sz="2799" spc="61">
                <a:solidFill>
                  <a:srgbClr val="FFFFFF"/>
                </a:solidFill>
                <a:latin typeface="Now Heavy"/>
              </a:rPr>
              <a:t>Objetivo del Chatbot</a:t>
            </a:r>
          </a:p>
        </p:txBody>
      </p:sp>
      <p:sp>
        <p:nvSpPr>
          <p:cNvPr name="TextBox 20" id="20"/>
          <p:cNvSpPr txBox="true"/>
          <p:nvPr/>
        </p:nvSpPr>
        <p:spPr>
          <a:xfrm rot="0">
            <a:off x="12283569" y="6845667"/>
            <a:ext cx="4817269" cy="486093"/>
          </a:xfrm>
          <a:prstGeom prst="rect">
            <a:avLst/>
          </a:prstGeom>
        </p:spPr>
        <p:txBody>
          <a:bodyPr anchor="t" rtlCol="false" tIns="0" lIns="0" bIns="0" rIns="0">
            <a:spAutoFit/>
          </a:bodyPr>
          <a:lstStyle/>
          <a:p>
            <a:pPr algn="ctr">
              <a:lnSpc>
                <a:spcPts val="3919"/>
              </a:lnSpc>
              <a:spcBef>
                <a:spcPct val="0"/>
              </a:spcBef>
            </a:pPr>
            <a:r>
              <a:rPr lang="en-US" sz="2799" spc="61">
                <a:solidFill>
                  <a:srgbClr val="FFFFFF"/>
                </a:solidFill>
                <a:latin typeface="Now Heavy"/>
              </a:rPr>
              <a:t>Introducción del Chatbot</a:t>
            </a:r>
          </a:p>
        </p:txBody>
      </p:sp>
      <p:sp>
        <p:nvSpPr>
          <p:cNvPr name="TextBox 21" id="21"/>
          <p:cNvSpPr txBox="true"/>
          <p:nvPr/>
        </p:nvSpPr>
        <p:spPr>
          <a:xfrm rot="0">
            <a:off x="12269877" y="5480634"/>
            <a:ext cx="4945038" cy="486093"/>
          </a:xfrm>
          <a:prstGeom prst="rect">
            <a:avLst/>
          </a:prstGeom>
        </p:spPr>
        <p:txBody>
          <a:bodyPr anchor="t" rtlCol="false" tIns="0" lIns="0" bIns="0" rIns="0">
            <a:spAutoFit/>
          </a:bodyPr>
          <a:lstStyle/>
          <a:p>
            <a:pPr algn="ctr">
              <a:lnSpc>
                <a:spcPts val="3919"/>
              </a:lnSpc>
              <a:spcBef>
                <a:spcPct val="0"/>
              </a:spcBef>
            </a:pPr>
            <a:r>
              <a:rPr lang="en-US" sz="2799" spc="61">
                <a:solidFill>
                  <a:srgbClr val="FFFFFF"/>
                </a:solidFill>
                <a:latin typeface="Now Heavy"/>
              </a:rPr>
              <a:t>Necesidad de Adaptación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249" r="0" b="249"/>
          <a:stretch>
            <a:fillRect/>
          </a:stretch>
        </p:blipFill>
        <p:spPr>
          <a:xfrm flipH="false" flipV="false" rot="0">
            <a:off x="29167" y="0"/>
            <a:ext cx="18258833"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grpSp>
        <p:nvGrpSpPr>
          <p:cNvPr name="Group 2" id="2"/>
          <p:cNvGrpSpPr/>
          <p:nvPr/>
        </p:nvGrpSpPr>
        <p:grpSpPr>
          <a:xfrm rot="0">
            <a:off x="1211787" y="1028700"/>
            <a:ext cx="15881399" cy="8229600"/>
            <a:chOff x="0" y="0"/>
            <a:chExt cx="4346358" cy="2252244"/>
          </a:xfrm>
        </p:grpSpPr>
        <p:sp>
          <p:nvSpPr>
            <p:cNvPr name="Freeform 3" id="3"/>
            <p:cNvSpPr/>
            <p:nvPr/>
          </p:nvSpPr>
          <p:spPr>
            <a:xfrm flipH="false" flipV="false" rot="0">
              <a:off x="0" y="0"/>
              <a:ext cx="4346358" cy="2252244"/>
            </a:xfrm>
            <a:custGeom>
              <a:avLst/>
              <a:gdLst/>
              <a:ahLst/>
              <a:cxnLst/>
              <a:rect r="r" b="b" t="t" l="l"/>
              <a:pathLst>
                <a:path h="2252244" w="4346358">
                  <a:moveTo>
                    <a:pt x="0" y="0"/>
                  </a:moveTo>
                  <a:lnTo>
                    <a:pt x="4346358" y="0"/>
                  </a:lnTo>
                  <a:lnTo>
                    <a:pt x="4346358" y="2252244"/>
                  </a:lnTo>
                  <a:lnTo>
                    <a:pt x="0" y="2252244"/>
                  </a:lnTo>
                  <a:close/>
                </a:path>
              </a:pathLst>
            </a:custGeom>
            <a:solidFill>
              <a:srgbClr val="EFEEE9"/>
            </a:solidFill>
          </p:spPr>
        </p:sp>
        <p:sp>
          <p:nvSpPr>
            <p:cNvPr name="TextBox 4" id="4"/>
            <p:cNvSpPr txBox="true"/>
            <p:nvPr/>
          </p:nvSpPr>
          <p:spPr>
            <a:xfrm>
              <a:off x="0" y="-38100"/>
              <a:ext cx="4346358" cy="229034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88233" y="1235970"/>
            <a:ext cx="14111534" cy="1285875"/>
          </a:xfrm>
          <a:prstGeom prst="rect">
            <a:avLst/>
          </a:prstGeom>
        </p:spPr>
        <p:txBody>
          <a:bodyPr anchor="t" rtlCol="false" tIns="0" lIns="0" bIns="0" rIns="0">
            <a:spAutoFit/>
          </a:bodyPr>
          <a:lstStyle/>
          <a:p>
            <a:pPr algn="ctr">
              <a:lnSpc>
                <a:spcPts val="10079"/>
              </a:lnSpc>
            </a:pPr>
            <a:r>
              <a:rPr lang="en-US" sz="8399">
                <a:solidFill>
                  <a:srgbClr val="1E1E1E"/>
                </a:solidFill>
                <a:latin typeface="Kollektif Bold"/>
              </a:rPr>
              <a:t>OBJETIVOS DEL PROYECTO</a:t>
            </a:r>
          </a:p>
        </p:txBody>
      </p:sp>
      <p:sp>
        <p:nvSpPr>
          <p:cNvPr name="Freeform 6" id="6"/>
          <p:cNvSpPr/>
          <p:nvPr/>
        </p:nvSpPr>
        <p:spPr>
          <a:xfrm flipH="false" flipV="false" rot="-5400000">
            <a:off x="13833159" y="4118825"/>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1978448" y="48817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2963613" y="5960567"/>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108902" y="959122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326991" y="3472519"/>
            <a:ext cx="5899698" cy="552450"/>
          </a:xfrm>
          <a:prstGeom prst="rect">
            <a:avLst/>
          </a:prstGeom>
        </p:spPr>
        <p:txBody>
          <a:bodyPr anchor="t" rtlCol="false" tIns="0" lIns="0" bIns="0" rIns="0">
            <a:spAutoFit/>
          </a:bodyPr>
          <a:lstStyle/>
          <a:p>
            <a:pPr algn="l">
              <a:lnSpc>
                <a:spcPts val="4319"/>
              </a:lnSpc>
            </a:pPr>
            <a:r>
              <a:rPr lang="en-US" sz="3599">
                <a:solidFill>
                  <a:srgbClr val="1E1E1E"/>
                </a:solidFill>
                <a:latin typeface="Kollektif Bold"/>
              </a:rPr>
              <a:t>Comunicación Mejorada</a:t>
            </a:r>
          </a:p>
        </p:txBody>
      </p:sp>
      <p:sp>
        <p:nvSpPr>
          <p:cNvPr name="TextBox 11" id="11"/>
          <p:cNvSpPr txBox="true"/>
          <p:nvPr/>
        </p:nvSpPr>
        <p:spPr>
          <a:xfrm rot="0">
            <a:off x="9326991" y="4444813"/>
            <a:ext cx="5056736" cy="552450"/>
          </a:xfrm>
          <a:prstGeom prst="rect">
            <a:avLst/>
          </a:prstGeom>
        </p:spPr>
        <p:txBody>
          <a:bodyPr anchor="t" rtlCol="false" tIns="0" lIns="0" bIns="0" rIns="0">
            <a:spAutoFit/>
          </a:bodyPr>
          <a:lstStyle/>
          <a:p>
            <a:pPr algn="l">
              <a:lnSpc>
                <a:spcPts val="4320"/>
              </a:lnSpc>
            </a:pPr>
            <a:r>
              <a:rPr lang="en-US" sz="3600">
                <a:solidFill>
                  <a:srgbClr val="1E1E1E"/>
                </a:solidFill>
                <a:latin typeface="Kollektif Bold"/>
              </a:rPr>
              <a:t>Accesibilidad 24/7</a:t>
            </a:r>
          </a:p>
        </p:txBody>
      </p:sp>
      <p:sp>
        <p:nvSpPr>
          <p:cNvPr name="TextBox 12" id="12"/>
          <p:cNvSpPr txBox="true"/>
          <p:nvPr/>
        </p:nvSpPr>
        <p:spPr>
          <a:xfrm rot="0">
            <a:off x="9326991" y="5486980"/>
            <a:ext cx="5632783" cy="552450"/>
          </a:xfrm>
          <a:prstGeom prst="rect">
            <a:avLst/>
          </a:prstGeom>
        </p:spPr>
        <p:txBody>
          <a:bodyPr anchor="t" rtlCol="false" tIns="0" lIns="0" bIns="0" rIns="0">
            <a:spAutoFit/>
          </a:bodyPr>
          <a:lstStyle/>
          <a:p>
            <a:pPr algn="l">
              <a:lnSpc>
                <a:spcPts val="4319"/>
              </a:lnSpc>
            </a:pPr>
            <a:r>
              <a:rPr lang="en-US" sz="3599">
                <a:solidFill>
                  <a:srgbClr val="1E1E1E"/>
                </a:solidFill>
                <a:latin typeface="Kollektif Bold"/>
              </a:rPr>
              <a:t>Infraestructura de AWS</a:t>
            </a:r>
          </a:p>
        </p:txBody>
      </p:sp>
      <p:sp>
        <p:nvSpPr>
          <p:cNvPr name="TextBox 13" id="13"/>
          <p:cNvSpPr txBox="true"/>
          <p:nvPr/>
        </p:nvSpPr>
        <p:spPr>
          <a:xfrm rot="0">
            <a:off x="9326991" y="6632634"/>
            <a:ext cx="7766196" cy="552450"/>
          </a:xfrm>
          <a:prstGeom prst="rect">
            <a:avLst/>
          </a:prstGeom>
        </p:spPr>
        <p:txBody>
          <a:bodyPr anchor="t" rtlCol="false" tIns="0" lIns="0" bIns="0" rIns="0">
            <a:spAutoFit/>
          </a:bodyPr>
          <a:lstStyle/>
          <a:p>
            <a:pPr algn="l">
              <a:lnSpc>
                <a:spcPts val="4320"/>
              </a:lnSpc>
            </a:pPr>
            <a:r>
              <a:rPr lang="en-US" sz="3600">
                <a:solidFill>
                  <a:srgbClr val="1E1E1E"/>
                </a:solidFill>
                <a:latin typeface="Kollektif Bold"/>
              </a:rPr>
              <a:t>Reducción de Carga Administrativa</a:t>
            </a:r>
          </a:p>
        </p:txBody>
      </p:sp>
      <p:sp>
        <p:nvSpPr>
          <p:cNvPr name="TextBox 14" id="14"/>
          <p:cNvSpPr txBox="true"/>
          <p:nvPr/>
        </p:nvSpPr>
        <p:spPr>
          <a:xfrm rot="0">
            <a:off x="9326991" y="7696241"/>
            <a:ext cx="5487250" cy="552450"/>
          </a:xfrm>
          <a:prstGeom prst="rect">
            <a:avLst/>
          </a:prstGeom>
        </p:spPr>
        <p:txBody>
          <a:bodyPr anchor="t" rtlCol="false" tIns="0" lIns="0" bIns="0" rIns="0">
            <a:spAutoFit/>
          </a:bodyPr>
          <a:lstStyle/>
          <a:p>
            <a:pPr algn="l">
              <a:lnSpc>
                <a:spcPts val="4320"/>
              </a:lnSpc>
            </a:pPr>
            <a:r>
              <a:rPr lang="en-US" sz="3600">
                <a:solidFill>
                  <a:srgbClr val="1E1E1E"/>
                </a:solidFill>
                <a:latin typeface="Kollektif Bold"/>
              </a:rPr>
              <a:t>Solución Personalizable</a:t>
            </a:r>
          </a:p>
        </p:txBody>
      </p:sp>
      <p:sp>
        <p:nvSpPr>
          <p:cNvPr name="Freeform 15" id="15"/>
          <p:cNvSpPr/>
          <p:nvPr/>
        </p:nvSpPr>
        <p:spPr>
          <a:xfrm flipH="false" flipV="false" rot="0">
            <a:off x="7853442" y="3282153"/>
            <a:ext cx="935417" cy="935417"/>
          </a:xfrm>
          <a:custGeom>
            <a:avLst/>
            <a:gdLst/>
            <a:ahLst/>
            <a:cxnLst/>
            <a:rect r="r" b="b" t="t" l="l"/>
            <a:pathLst>
              <a:path h="935417" w="935417">
                <a:moveTo>
                  <a:pt x="0" y="0"/>
                </a:moveTo>
                <a:lnTo>
                  <a:pt x="935416" y="0"/>
                </a:lnTo>
                <a:lnTo>
                  <a:pt x="935416" y="935417"/>
                </a:lnTo>
                <a:lnTo>
                  <a:pt x="0" y="935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7853442" y="3433723"/>
            <a:ext cx="921030" cy="572891"/>
          </a:xfrm>
          <a:prstGeom prst="rect">
            <a:avLst/>
          </a:prstGeom>
        </p:spPr>
        <p:txBody>
          <a:bodyPr anchor="t" rtlCol="false" tIns="0" lIns="0" bIns="0" rIns="0">
            <a:spAutoFit/>
          </a:bodyPr>
          <a:lstStyle/>
          <a:p>
            <a:pPr algn="ctr">
              <a:lnSpc>
                <a:spcPts val="4647"/>
              </a:lnSpc>
              <a:spcBef>
                <a:spcPct val="0"/>
              </a:spcBef>
            </a:pPr>
            <a:r>
              <a:rPr lang="en-US" sz="3319" spc="73">
                <a:solidFill>
                  <a:srgbClr val="FFFFFF"/>
                </a:solidFill>
                <a:latin typeface="Now Heavy"/>
              </a:rPr>
              <a:t>1</a:t>
            </a:r>
          </a:p>
        </p:txBody>
      </p:sp>
      <p:sp>
        <p:nvSpPr>
          <p:cNvPr name="Freeform 17" id="17"/>
          <p:cNvSpPr/>
          <p:nvPr/>
        </p:nvSpPr>
        <p:spPr>
          <a:xfrm flipH="false" flipV="false" rot="0">
            <a:off x="7839055" y="5393845"/>
            <a:ext cx="935417" cy="935417"/>
          </a:xfrm>
          <a:custGeom>
            <a:avLst/>
            <a:gdLst/>
            <a:ahLst/>
            <a:cxnLst/>
            <a:rect r="r" b="b" t="t" l="l"/>
            <a:pathLst>
              <a:path h="935417" w="935417">
                <a:moveTo>
                  <a:pt x="0" y="0"/>
                </a:moveTo>
                <a:lnTo>
                  <a:pt x="935417" y="0"/>
                </a:lnTo>
                <a:lnTo>
                  <a:pt x="935417" y="935417"/>
                </a:lnTo>
                <a:lnTo>
                  <a:pt x="0" y="935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7846248" y="5575053"/>
            <a:ext cx="921030" cy="572891"/>
          </a:xfrm>
          <a:prstGeom prst="rect">
            <a:avLst/>
          </a:prstGeom>
        </p:spPr>
        <p:txBody>
          <a:bodyPr anchor="t" rtlCol="false" tIns="0" lIns="0" bIns="0" rIns="0">
            <a:spAutoFit/>
          </a:bodyPr>
          <a:lstStyle/>
          <a:p>
            <a:pPr algn="ctr">
              <a:lnSpc>
                <a:spcPts val="4647"/>
              </a:lnSpc>
              <a:spcBef>
                <a:spcPct val="0"/>
              </a:spcBef>
            </a:pPr>
            <a:r>
              <a:rPr lang="en-US" sz="3319" spc="73">
                <a:solidFill>
                  <a:srgbClr val="FFFFFF"/>
                </a:solidFill>
                <a:latin typeface="Now Heavy"/>
              </a:rPr>
              <a:t>3</a:t>
            </a:r>
          </a:p>
        </p:txBody>
      </p:sp>
      <p:sp>
        <p:nvSpPr>
          <p:cNvPr name="Freeform 19" id="19"/>
          <p:cNvSpPr/>
          <p:nvPr/>
        </p:nvSpPr>
        <p:spPr>
          <a:xfrm flipH="false" flipV="false" rot="0">
            <a:off x="7853442" y="4333977"/>
            <a:ext cx="935417" cy="935417"/>
          </a:xfrm>
          <a:custGeom>
            <a:avLst/>
            <a:gdLst/>
            <a:ahLst/>
            <a:cxnLst/>
            <a:rect r="r" b="b" t="t" l="l"/>
            <a:pathLst>
              <a:path h="935417" w="935417">
                <a:moveTo>
                  <a:pt x="0" y="0"/>
                </a:moveTo>
                <a:lnTo>
                  <a:pt x="935416" y="0"/>
                </a:lnTo>
                <a:lnTo>
                  <a:pt x="935416" y="935417"/>
                </a:lnTo>
                <a:lnTo>
                  <a:pt x="0" y="935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7853442" y="4481903"/>
            <a:ext cx="921030" cy="572891"/>
          </a:xfrm>
          <a:prstGeom prst="rect">
            <a:avLst/>
          </a:prstGeom>
        </p:spPr>
        <p:txBody>
          <a:bodyPr anchor="t" rtlCol="false" tIns="0" lIns="0" bIns="0" rIns="0">
            <a:spAutoFit/>
          </a:bodyPr>
          <a:lstStyle/>
          <a:p>
            <a:pPr algn="ctr">
              <a:lnSpc>
                <a:spcPts val="4647"/>
              </a:lnSpc>
              <a:spcBef>
                <a:spcPct val="0"/>
              </a:spcBef>
            </a:pPr>
            <a:r>
              <a:rPr lang="en-US" sz="3319" spc="73">
                <a:solidFill>
                  <a:srgbClr val="EFEEE9"/>
                </a:solidFill>
                <a:latin typeface="Now Heavy"/>
              </a:rPr>
              <a:t>2</a:t>
            </a:r>
          </a:p>
        </p:txBody>
      </p:sp>
      <p:sp>
        <p:nvSpPr>
          <p:cNvPr name="Freeform 21" id="21"/>
          <p:cNvSpPr/>
          <p:nvPr/>
        </p:nvSpPr>
        <p:spPr>
          <a:xfrm flipH="false" flipV="false" rot="0">
            <a:off x="7839055" y="6445913"/>
            <a:ext cx="935417" cy="935417"/>
          </a:xfrm>
          <a:custGeom>
            <a:avLst/>
            <a:gdLst/>
            <a:ahLst/>
            <a:cxnLst/>
            <a:rect r="r" b="b" t="t" l="l"/>
            <a:pathLst>
              <a:path h="935417" w="935417">
                <a:moveTo>
                  <a:pt x="0" y="0"/>
                </a:moveTo>
                <a:lnTo>
                  <a:pt x="935417" y="0"/>
                </a:lnTo>
                <a:lnTo>
                  <a:pt x="935417" y="935417"/>
                </a:lnTo>
                <a:lnTo>
                  <a:pt x="0" y="935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7846248" y="6627120"/>
            <a:ext cx="921030" cy="572891"/>
          </a:xfrm>
          <a:prstGeom prst="rect">
            <a:avLst/>
          </a:prstGeom>
        </p:spPr>
        <p:txBody>
          <a:bodyPr anchor="t" rtlCol="false" tIns="0" lIns="0" bIns="0" rIns="0">
            <a:spAutoFit/>
          </a:bodyPr>
          <a:lstStyle/>
          <a:p>
            <a:pPr algn="ctr">
              <a:lnSpc>
                <a:spcPts val="4647"/>
              </a:lnSpc>
              <a:spcBef>
                <a:spcPct val="0"/>
              </a:spcBef>
            </a:pPr>
            <a:r>
              <a:rPr lang="en-US" sz="3319" spc="73">
                <a:solidFill>
                  <a:srgbClr val="FFFFFF"/>
                </a:solidFill>
                <a:latin typeface="Now Heavy"/>
              </a:rPr>
              <a:t>4</a:t>
            </a:r>
          </a:p>
        </p:txBody>
      </p:sp>
      <p:sp>
        <p:nvSpPr>
          <p:cNvPr name="Freeform 23" id="23"/>
          <p:cNvSpPr/>
          <p:nvPr/>
        </p:nvSpPr>
        <p:spPr>
          <a:xfrm flipH="false" flipV="false" rot="0">
            <a:off x="7831862" y="7507697"/>
            <a:ext cx="935417" cy="935417"/>
          </a:xfrm>
          <a:custGeom>
            <a:avLst/>
            <a:gdLst/>
            <a:ahLst/>
            <a:cxnLst/>
            <a:rect r="r" b="b" t="t" l="l"/>
            <a:pathLst>
              <a:path h="935417" w="935417">
                <a:moveTo>
                  <a:pt x="0" y="0"/>
                </a:moveTo>
                <a:lnTo>
                  <a:pt x="935417" y="0"/>
                </a:lnTo>
                <a:lnTo>
                  <a:pt x="935417" y="935417"/>
                </a:lnTo>
                <a:lnTo>
                  <a:pt x="0" y="9354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7831862" y="7659268"/>
            <a:ext cx="921030" cy="569246"/>
          </a:xfrm>
          <a:prstGeom prst="rect">
            <a:avLst/>
          </a:prstGeom>
        </p:spPr>
        <p:txBody>
          <a:bodyPr anchor="t" rtlCol="false" tIns="0" lIns="0" bIns="0" rIns="0">
            <a:spAutoFit/>
          </a:bodyPr>
          <a:lstStyle/>
          <a:p>
            <a:pPr algn="ctr">
              <a:lnSpc>
                <a:spcPts val="4647"/>
              </a:lnSpc>
              <a:spcBef>
                <a:spcPct val="0"/>
              </a:spcBef>
            </a:pPr>
            <a:r>
              <a:rPr lang="en-US" sz="3319" spc="73">
                <a:solidFill>
                  <a:srgbClr val="FFFFFF"/>
                </a:solidFill>
                <a:latin typeface="Now Heavy"/>
              </a:rPr>
              <a:t>5</a:t>
            </a:r>
          </a:p>
        </p:txBody>
      </p:sp>
      <p:sp>
        <p:nvSpPr>
          <p:cNvPr name="Freeform 25" id="25"/>
          <p:cNvSpPr/>
          <p:nvPr/>
        </p:nvSpPr>
        <p:spPr>
          <a:xfrm flipH="true" flipV="false" rot="439593">
            <a:off x="488866" y="1880552"/>
            <a:ext cx="7748376" cy="8163088"/>
          </a:xfrm>
          <a:custGeom>
            <a:avLst/>
            <a:gdLst/>
            <a:ahLst/>
            <a:cxnLst/>
            <a:rect r="r" b="b" t="t" l="l"/>
            <a:pathLst>
              <a:path h="8163088" w="7748376">
                <a:moveTo>
                  <a:pt x="7748376" y="0"/>
                </a:moveTo>
                <a:lnTo>
                  <a:pt x="0" y="0"/>
                </a:lnTo>
                <a:lnTo>
                  <a:pt x="0" y="8163088"/>
                </a:lnTo>
                <a:lnTo>
                  <a:pt x="7748376" y="8163088"/>
                </a:lnTo>
                <a:lnTo>
                  <a:pt x="7748376" y="0"/>
                </a:lnTo>
                <a:close/>
              </a:path>
            </a:pathLst>
          </a:custGeom>
          <a:blipFill>
            <a:blip r:embed="rId9"/>
            <a:stretch>
              <a:fillRect l="0" t="-6951" r="0" b="-6951"/>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grpSp>
        <p:nvGrpSpPr>
          <p:cNvPr name="Group 2" id="2"/>
          <p:cNvGrpSpPr/>
          <p:nvPr/>
        </p:nvGrpSpPr>
        <p:grpSpPr>
          <a:xfrm rot="0">
            <a:off x="-1286308" y="1671983"/>
            <a:ext cx="19874105" cy="3151872"/>
            <a:chOff x="0" y="0"/>
            <a:chExt cx="5439065" cy="862592"/>
          </a:xfrm>
        </p:grpSpPr>
        <p:sp>
          <p:nvSpPr>
            <p:cNvPr name="Freeform 3" id="3"/>
            <p:cNvSpPr/>
            <p:nvPr/>
          </p:nvSpPr>
          <p:spPr>
            <a:xfrm flipH="false" flipV="false" rot="0">
              <a:off x="0" y="0"/>
              <a:ext cx="5439065" cy="862592"/>
            </a:xfrm>
            <a:custGeom>
              <a:avLst/>
              <a:gdLst/>
              <a:ahLst/>
              <a:cxnLst/>
              <a:rect r="r" b="b" t="t" l="l"/>
              <a:pathLst>
                <a:path h="862592" w="5439065">
                  <a:moveTo>
                    <a:pt x="0" y="0"/>
                  </a:moveTo>
                  <a:lnTo>
                    <a:pt x="5439065" y="0"/>
                  </a:lnTo>
                  <a:lnTo>
                    <a:pt x="5439065" y="862592"/>
                  </a:lnTo>
                  <a:lnTo>
                    <a:pt x="0" y="862592"/>
                  </a:lnTo>
                  <a:close/>
                </a:path>
              </a:pathLst>
            </a:custGeom>
            <a:solidFill>
              <a:srgbClr val="EFEEE9"/>
            </a:solidFill>
          </p:spPr>
        </p:sp>
        <p:sp>
          <p:nvSpPr>
            <p:cNvPr name="TextBox 4" id="4"/>
            <p:cNvSpPr txBox="true"/>
            <p:nvPr/>
          </p:nvSpPr>
          <p:spPr>
            <a:xfrm>
              <a:off x="0" y="-38100"/>
              <a:ext cx="5439065" cy="9006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76927" y="5232361"/>
            <a:ext cx="2798937" cy="2798937"/>
          </a:xfrm>
          <a:custGeom>
            <a:avLst/>
            <a:gdLst/>
            <a:ahLst/>
            <a:cxnLst/>
            <a:rect r="r" b="b" t="t" l="l"/>
            <a:pathLst>
              <a:path h="2798937" w="2798937">
                <a:moveTo>
                  <a:pt x="0" y="0"/>
                </a:moveTo>
                <a:lnTo>
                  <a:pt x="2798937" y="0"/>
                </a:lnTo>
                <a:lnTo>
                  <a:pt x="2798937" y="2798938"/>
                </a:lnTo>
                <a:lnTo>
                  <a:pt x="0" y="27989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199747" y="5232361"/>
            <a:ext cx="2862178" cy="2862178"/>
          </a:xfrm>
          <a:custGeom>
            <a:avLst/>
            <a:gdLst/>
            <a:ahLst/>
            <a:cxnLst/>
            <a:rect r="r" b="b" t="t" l="l"/>
            <a:pathLst>
              <a:path h="2862178" w="2862178">
                <a:moveTo>
                  <a:pt x="0" y="0"/>
                </a:moveTo>
                <a:lnTo>
                  <a:pt x="2862178" y="0"/>
                </a:lnTo>
                <a:lnTo>
                  <a:pt x="2862178" y="2862178"/>
                </a:lnTo>
                <a:lnTo>
                  <a:pt x="0" y="2862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131857" y="5263736"/>
            <a:ext cx="2864802" cy="2864802"/>
          </a:xfrm>
          <a:custGeom>
            <a:avLst/>
            <a:gdLst/>
            <a:ahLst/>
            <a:cxnLst/>
            <a:rect r="r" b="b" t="t" l="l"/>
            <a:pathLst>
              <a:path h="2864802" w="2864802">
                <a:moveTo>
                  <a:pt x="0" y="0"/>
                </a:moveTo>
                <a:lnTo>
                  <a:pt x="2864801" y="0"/>
                </a:lnTo>
                <a:lnTo>
                  <a:pt x="2864801" y="2864802"/>
                </a:lnTo>
                <a:lnTo>
                  <a:pt x="0" y="2864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7150" y="4966729"/>
            <a:ext cx="3458814" cy="3458814"/>
          </a:xfrm>
          <a:custGeom>
            <a:avLst/>
            <a:gdLst/>
            <a:ahLst/>
            <a:cxnLst/>
            <a:rect r="r" b="b" t="t" l="l"/>
            <a:pathLst>
              <a:path h="3458814" w="3458814">
                <a:moveTo>
                  <a:pt x="0" y="0"/>
                </a:moveTo>
                <a:lnTo>
                  <a:pt x="3458814" y="0"/>
                </a:lnTo>
                <a:lnTo>
                  <a:pt x="3458814" y="3458815"/>
                </a:lnTo>
                <a:lnTo>
                  <a:pt x="0" y="3458815"/>
                </a:lnTo>
                <a:lnTo>
                  <a:pt x="0" y="0"/>
                </a:lnTo>
                <a:close/>
              </a:path>
            </a:pathLst>
          </a:custGeom>
          <a:blipFill>
            <a:blip r:embed="rId11"/>
            <a:stretch>
              <a:fillRect l="0" t="0" r="0" b="0"/>
            </a:stretch>
          </a:blipFill>
        </p:spPr>
      </p:sp>
      <p:sp>
        <p:nvSpPr>
          <p:cNvPr name="Freeform 11" id="11"/>
          <p:cNvSpPr/>
          <p:nvPr/>
        </p:nvSpPr>
        <p:spPr>
          <a:xfrm flipH="false" flipV="false" rot="0">
            <a:off x="6126725" y="5389706"/>
            <a:ext cx="2869933" cy="2693947"/>
          </a:xfrm>
          <a:custGeom>
            <a:avLst/>
            <a:gdLst/>
            <a:ahLst/>
            <a:cxnLst/>
            <a:rect r="r" b="b" t="t" l="l"/>
            <a:pathLst>
              <a:path h="2693947" w="2869933">
                <a:moveTo>
                  <a:pt x="0" y="0"/>
                </a:moveTo>
                <a:lnTo>
                  <a:pt x="2869933" y="0"/>
                </a:lnTo>
                <a:lnTo>
                  <a:pt x="2869933" y="2693947"/>
                </a:lnTo>
                <a:lnTo>
                  <a:pt x="0" y="2693947"/>
                </a:lnTo>
                <a:lnTo>
                  <a:pt x="0" y="0"/>
                </a:lnTo>
                <a:close/>
              </a:path>
            </a:pathLst>
          </a:custGeom>
          <a:blipFill>
            <a:blip r:embed="rId12"/>
            <a:stretch>
              <a:fillRect l="-19233" t="-26469" r="-18760" b="-20539"/>
            </a:stretch>
          </a:blipFill>
        </p:spPr>
      </p:sp>
      <p:sp>
        <p:nvSpPr>
          <p:cNvPr name="Freeform 12" id="12"/>
          <p:cNvSpPr/>
          <p:nvPr/>
        </p:nvSpPr>
        <p:spPr>
          <a:xfrm flipH="false" flipV="false" rot="0">
            <a:off x="2737521" y="5336634"/>
            <a:ext cx="3786630" cy="2522354"/>
          </a:xfrm>
          <a:custGeom>
            <a:avLst/>
            <a:gdLst/>
            <a:ahLst/>
            <a:cxnLst/>
            <a:rect r="r" b="b" t="t" l="l"/>
            <a:pathLst>
              <a:path h="2522354" w="3786630">
                <a:moveTo>
                  <a:pt x="0" y="0"/>
                </a:moveTo>
                <a:lnTo>
                  <a:pt x="3786629" y="0"/>
                </a:lnTo>
                <a:lnTo>
                  <a:pt x="3786629" y="2522354"/>
                </a:lnTo>
                <a:lnTo>
                  <a:pt x="0" y="2522354"/>
                </a:lnTo>
                <a:lnTo>
                  <a:pt x="0" y="0"/>
                </a:lnTo>
                <a:close/>
              </a:path>
            </a:pathLst>
          </a:custGeom>
          <a:blipFill>
            <a:blip r:embed="rId13"/>
            <a:stretch>
              <a:fillRect l="0" t="0" r="0" b="0"/>
            </a:stretch>
          </a:blipFill>
        </p:spPr>
      </p:sp>
      <p:sp>
        <p:nvSpPr>
          <p:cNvPr name="Freeform 13" id="13"/>
          <p:cNvSpPr/>
          <p:nvPr/>
        </p:nvSpPr>
        <p:spPr>
          <a:xfrm flipH="false" flipV="false" rot="0">
            <a:off x="9082088" y="5271347"/>
            <a:ext cx="2930666" cy="2930666"/>
          </a:xfrm>
          <a:custGeom>
            <a:avLst/>
            <a:gdLst/>
            <a:ahLst/>
            <a:cxnLst/>
            <a:rect r="r" b="b" t="t" l="l"/>
            <a:pathLst>
              <a:path h="2930666" w="2930666">
                <a:moveTo>
                  <a:pt x="0" y="0"/>
                </a:moveTo>
                <a:lnTo>
                  <a:pt x="2930666" y="0"/>
                </a:lnTo>
                <a:lnTo>
                  <a:pt x="2930666" y="2930666"/>
                </a:lnTo>
                <a:lnTo>
                  <a:pt x="0" y="2930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2098479" y="5263736"/>
            <a:ext cx="2862178" cy="2862178"/>
          </a:xfrm>
          <a:custGeom>
            <a:avLst/>
            <a:gdLst/>
            <a:ahLst/>
            <a:cxnLst/>
            <a:rect r="r" b="b" t="t" l="l"/>
            <a:pathLst>
              <a:path h="2862178" w="2862178">
                <a:moveTo>
                  <a:pt x="0" y="0"/>
                </a:moveTo>
                <a:lnTo>
                  <a:pt x="2862178" y="0"/>
                </a:lnTo>
                <a:lnTo>
                  <a:pt x="2862178" y="2862177"/>
                </a:lnTo>
                <a:lnTo>
                  <a:pt x="0" y="2862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379414" y="6043957"/>
            <a:ext cx="2340467" cy="1315045"/>
          </a:xfrm>
          <a:custGeom>
            <a:avLst/>
            <a:gdLst/>
            <a:ahLst/>
            <a:cxnLst/>
            <a:rect r="r" b="b" t="t" l="l"/>
            <a:pathLst>
              <a:path h="1315045" w="2340467">
                <a:moveTo>
                  <a:pt x="0" y="0"/>
                </a:moveTo>
                <a:lnTo>
                  <a:pt x="2340468" y="0"/>
                </a:lnTo>
                <a:lnTo>
                  <a:pt x="2340468" y="1315046"/>
                </a:lnTo>
                <a:lnTo>
                  <a:pt x="0" y="1315046"/>
                </a:lnTo>
                <a:lnTo>
                  <a:pt x="0" y="0"/>
                </a:lnTo>
                <a:close/>
              </a:path>
            </a:pathLst>
          </a:custGeom>
          <a:blipFill>
            <a:blip r:embed="rId14"/>
            <a:stretch>
              <a:fillRect l="0" t="0" r="0" b="0"/>
            </a:stretch>
          </a:blipFill>
        </p:spPr>
      </p:sp>
      <p:sp>
        <p:nvSpPr>
          <p:cNvPr name="Freeform 16" id="16"/>
          <p:cNvSpPr/>
          <p:nvPr/>
        </p:nvSpPr>
        <p:spPr>
          <a:xfrm flipH="false" flipV="false" rot="0">
            <a:off x="15084482" y="5263736"/>
            <a:ext cx="2862178" cy="2862178"/>
          </a:xfrm>
          <a:custGeom>
            <a:avLst/>
            <a:gdLst/>
            <a:ahLst/>
            <a:cxnLst/>
            <a:rect r="r" b="b" t="t" l="l"/>
            <a:pathLst>
              <a:path h="2862178" w="2862178">
                <a:moveTo>
                  <a:pt x="0" y="0"/>
                </a:moveTo>
                <a:lnTo>
                  <a:pt x="2862177" y="0"/>
                </a:lnTo>
                <a:lnTo>
                  <a:pt x="2862177" y="2862177"/>
                </a:lnTo>
                <a:lnTo>
                  <a:pt x="0" y="2862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1233434" y="5232361"/>
            <a:ext cx="4592268" cy="3120012"/>
          </a:xfrm>
          <a:custGeom>
            <a:avLst/>
            <a:gdLst/>
            <a:ahLst/>
            <a:cxnLst/>
            <a:rect r="r" b="b" t="t" l="l"/>
            <a:pathLst>
              <a:path h="3120012" w="4592268">
                <a:moveTo>
                  <a:pt x="0" y="0"/>
                </a:moveTo>
                <a:lnTo>
                  <a:pt x="4592268" y="0"/>
                </a:lnTo>
                <a:lnTo>
                  <a:pt x="4592268" y="3120012"/>
                </a:lnTo>
                <a:lnTo>
                  <a:pt x="0" y="3120012"/>
                </a:lnTo>
                <a:lnTo>
                  <a:pt x="0" y="0"/>
                </a:lnTo>
                <a:close/>
              </a:path>
            </a:pathLst>
          </a:custGeom>
          <a:blipFill>
            <a:blip r:embed="rId15"/>
            <a:stretch>
              <a:fillRect l="0" t="0" r="0" b="0"/>
            </a:stretch>
          </a:blipFill>
        </p:spPr>
      </p:sp>
      <p:sp>
        <p:nvSpPr>
          <p:cNvPr name="Freeform 18" id="18"/>
          <p:cNvSpPr/>
          <p:nvPr/>
        </p:nvSpPr>
        <p:spPr>
          <a:xfrm flipH="false" flipV="false" rot="0">
            <a:off x="15513292" y="5721231"/>
            <a:ext cx="2021872" cy="2030898"/>
          </a:xfrm>
          <a:custGeom>
            <a:avLst/>
            <a:gdLst/>
            <a:ahLst/>
            <a:cxnLst/>
            <a:rect r="r" b="b" t="t" l="l"/>
            <a:pathLst>
              <a:path h="2030898" w="2021872">
                <a:moveTo>
                  <a:pt x="0" y="0"/>
                </a:moveTo>
                <a:lnTo>
                  <a:pt x="2021872" y="0"/>
                </a:lnTo>
                <a:lnTo>
                  <a:pt x="2021872" y="2030898"/>
                </a:lnTo>
                <a:lnTo>
                  <a:pt x="0" y="2030898"/>
                </a:lnTo>
                <a:lnTo>
                  <a:pt x="0" y="0"/>
                </a:lnTo>
                <a:close/>
              </a:path>
            </a:pathLst>
          </a:custGeom>
          <a:blipFill>
            <a:blip r:embed="rId16"/>
            <a:stretch>
              <a:fillRect l="0" t="0" r="0" b="0"/>
            </a:stretch>
          </a:blipFill>
        </p:spPr>
      </p:sp>
      <p:sp>
        <p:nvSpPr>
          <p:cNvPr name="TextBox 19" id="19"/>
          <p:cNvSpPr txBox="true"/>
          <p:nvPr/>
        </p:nvSpPr>
        <p:spPr>
          <a:xfrm rot="0">
            <a:off x="-173408" y="8452388"/>
            <a:ext cx="3418349" cy="1563370"/>
          </a:xfrm>
          <a:prstGeom prst="rect">
            <a:avLst/>
          </a:prstGeom>
        </p:spPr>
        <p:txBody>
          <a:bodyPr anchor="t" rtlCol="false" tIns="0" lIns="0" bIns="0" rIns="0">
            <a:spAutoFit/>
          </a:bodyPr>
          <a:lstStyle/>
          <a:p>
            <a:pPr algn="ctr">
              <a:lnSpc>
                <a:spcPts val="3079"/>
              </a:lnSpc>
            </a:pPr>
            <a:r>
              <a:rPr lang="en-US" sz="2199" spc="48">
                <a:solidFill>
                  <a:srgbClr val="FFFFFF"/>
                </a:solidFill>
                <a:latin typeface="Now Heavy"/>
              </a:rPr>
              <a:t>ELIZA</a:t>
            </a:r>
          </a:p>
          <a:p>
            <a:pPr algn="ctr">
              <a:lnSpc>
                <a:spcPts val="3079"/>
              </a:lnSpc>
            </a:pPr>
            <a:r>
              <a:rPr lang="en-US" sz="2199" spc="48">
                <a:solidFill>
                  <a:srgbClr val="FFFFFF"/>
                </a:solidFill>
                <a:latin typeface="Now Heavy"/>
              </a:rPr>
              <a:t>1966</a:t>
            </a:r>
          </a:p>
          <a:p>
            <a:pPr algn="ctr">
              <a:lnSpc>
                <a:spcPts val="3079"/>
              </a:lnSpc>
            </a:pPr>
            <a:r>
              <a:rPr lang="en-US" sz="2199" spc="48">
                <a:solidFill>
                  <a:srgbClr val="FFFFFF"/>
                </a:solidFill>
                <a:latin typeface="Now Heavy"/>
              </a:rPr>
              <a:t>Joseph </a:t>
            </a:r>
          </a:p>
          <a:p>
            <a:pPr algn="ctr">
              <a:lnSpc>
                <a:spcPts val="3079"/>
              </a:lnSpc>
              <a:spcBef>
                <a:spcPct val="0"/>
              </a:spcBef>
            </a:pPr>
            <a:r>
              <a:rPr lang="en-US" sz="2199" spc="48">
                <a:solidFill>
                  <a:srgbClr val="FFFFFF"/>
                </a:solidFill>
                <a:latin typeface="Now Heavy"/>
              </a:rPr>
              <a:t>Weizenbaum</a:t>
            </a:r>
          </a:p>
        </p:txBody>
      </p:sp>
      <p:sp>
        <p:nvSpPr>
          <p:cNvPr name="TextBox 20" id="20"/>
          <p:cNvSpPr txBox="true"/>
          <p:nvPr/>
        </p:nvSpPr>
        <p:spPr>
          <a:xfrm rot="0">
            <a:off x="2843365" y="8452388"/>
            <a:ext cx="3288491" cy="1153795"/>
          </a:xfrm>
          <a:prstGeom prst="rect">
            <a:avLst/>
          </a:prstGeom>
        </p:spPr>
        <p:txBody>
          <a:bodyPr anchor="t" rtlCol="false" tIns="0" lIns="0" bIns="0" rIns="0">
            <a:spAutoFit/>
          </a:bodyPr>
          <a:lstStyle/>
          <a:p>
            <a:pPr algn="ctr">
              <a:lnSpc>
                <a:spcPts val="3079"/>
              </a:lnSpc>
            </a:pPr>
            <a:r>
              <a:rPr lang="en-US" sz="2199" spc="48">
                <a:solidFill>
                  <a:srgbClr val="FFFFFF"/>
                </a:solidFill>
                <a:latin typeface="Now Heavy"/>
              </a:rPr>
              <a:t>CLIPPY</a:t>
            </a:r>
          </a:p>
          <a:p>
            <a:pPr algn="ctr">
              <a:lnSpc>
                <a:spcPts val="3079"/>
              </a:lnSpc>
            </a:pPr>
            <a:r>
              <a:rPr lang="en-US" sz="2199" spc="48">
                <a:solidFill>
                  <a:srgbClr val="FFFFFF"/>
                </a:solidFill>
                <a:latin typeface="Now Heavy"/>
              </a:rPr>
              <a:t>1997</a:t>
            </a:r>
          </a:p>
          <a:p>
            <a:pPr algn="ctr">
              <a:lnSpc>
                <a:spcPts val="3079"/>
              </a:lnSpc>
              <a:spcBef>
                <a:spcPct val="0"/>
              </a:spcBef>
            </a:pPr>
            <a:r>
              <a:rPr lang="en-US" sz="2199" spc="48">
                <a:solidFill>
                  <a:srgbClr val="FFFFFF"/>
                </a:solidFill>
                <a:latin typeface="Now Heavy"/>
              </a:rPr>
              <a:t>Microsoft</a:t>
            </a:r>
          </a:p>
        </p:txBody>
      </p:sp>
      <p:sp>
        <p:nvSpPr>
          <p:cNvPr name="TextBox 21" id="21"/>
          <p:cNvSpPr txBox="true"/>
          <p:nvPr/>
        </p:nvSpPr>
        <p:spPr>
          <a:xfrm rot="0">
            <a:off x="427944" y="2133764"/>
            <a:ext cx="17432113" cy="2242820"/>
          </a:xfrm>
          <a:prstGeom prst="rect">
            <a:avLst/>
          </a:prstGeom>
        </p:spPr>
        <p:txBody>
          <a:bodyPr anchor="t" rtlCol="false" tIns="0" lIns="0" bIns="0" rIns="0">
            <a:spAutoFit/>
          </a:bodyPr>
          <a:lstStyle/>
          <a:p>
            <a:pPr algn="ctr">
              <a:lnSpc>
                <a:spcPts val="4480"/>
              </a:lnSpc>
            </a:pPr>
            <a:r>
              <a:rPr lang="en-US" sz="3200" spc="70">
                <a:solidFill>
                  <a:srgbClr val="000000"/>
                </a:solidFill>
                <a:latin typeface="Now Bold"/>
              </a:rPr>
              <a:t>Desde su creación en 1966 con ELIZA, los chatbots han evolucionado significativamente, pasando de simples programas que simulan conversaciones a complejas herramientas de inteligencia artificial que incorporan tecnologías de procesamiento de lenguaje natural.</a:t>
            </a:r>
            <a:r>
              <a:rPr lang="en-US" sz="3200" spc="70">
                <a:solidFill>
                  <a:srgbClr val="000000"/>
                </a:solidFill>
                <a:latin typeface="Now Bold"/>
              </a:rPr>
              <a:t> </a:t>
            </a:r>
          </a:p>
        </p:txBody>
      </p:sp>
      <p:sp>
        <p:nvSpPr>
          <p:cNvPr name="TextBox 22" id="22"/>
          <p:cNvSpPr txBox="true"/>
          <p:nvPr/>
        </p:nvSpPr>
        <p:spPr>
          <a:xfrm rot="0">
            <a:off x="4435578" y="753639"/>
            <a:ext cx="13511082" cy="847130"/>
          </a:xfrm>
          <a:prstGeom prst="rect">
            <a:avLst/>
          </a:prstGeom>
        </p:spPr>
        <p:txBody>
          <a:bodyPr anchor="t" rtlCol="false" tIns="0" lIns="0" bIns="0" rIns="0">
            <a:spAutoFit/>
          </a:bodyPr>
          <a:lstStyle/>
          <a:p>
            <a:pPr algn="ctr">
              <a:lnSpc>
                <a:spcPts val="6351"/>
              </a:lnSpc>
            </a:pPr>
            <a:r>
              <a:rPr lang="en-US" sz="6351">
                <a:solidFill>
                  <a:srgbClr val="FFFFFF"/>
                </a:solidFill>
                <a:latin typeface="Kollektif Bold"/>
              </a:rPr>
              <a:t>LA HISTORIA DE LOS CHATBOTS</a:t>
            </a:r>
          </a:p>
        </p:txBody>
      </p:sp>
      <p:sp>
        <p:nvSpPr>
          <p:cNvPr name="TextBox 23" id="23"/>
          <p:cNvSpPr txBox="true"/>
          <p:nvPr/>
        </p:nvSpPr>
        <p:spPr>
          <a:xfrm rot="0">
            <a:off x="6131857" y="8452388"/>
            <a:ext cx="2918588" cy="1153795"/>
          </a:xfrm>
          <a:prstGeom prst="rect">
            <a:avLst/>
          </a:prstGeom>
        </p:spPr>
        <p:txBody>
          <a:bodyPr anchor="t" rtlCol="false" tIns="0" lIns="0" bIns="0" rIns="0">
            <a:spAutoFit/>
          </a:bodyPr>
          <a:lstStyle/>
          <a:p>
            <a:pPr algn="ctr">
              <a:lnSpc>
                <a:spcPts val="3079"/>
              </a:lnSpc>
            </a:pPr>
            <a:r>
              <a:rPr lang="en-US" sz="2199" spc="48">
                <a:solidFill>
                  <a:srgbClr val="FFFFFF"/>
                </a:solidFill>
                <a:latin typeface="Now Heavy"/>
              </a:rPr>
              <a:t>SIRI</a:t>
            </a:r>
          </a:p>
          <a:p>
            <a:pPr algn="ctr">
              <a:lnSpc>
                <a:spcPts val="3079"/>
              </a:lnSpc>
            </a:pPr>
            <a:r>
              <a:rPr lang="en-US" sz="2199" spc="48">
                <a:solidFill>
                  <a:srgbClr val="FFFFFF"/>
                </a:solidFill>
                <a:latin typeface="Now Heavy"/>
              </a:rPr>
              <a:t>2011</a:t>
            </a:r>
          </a:p>
          <a:p>
            <a:pPr algn="ctr">
              <a:lnSpc>
                <a:spcPts val="3079"/>
              </a:lnSpc>
              <a:spcBef>
                <a:spcPct val="0"/>
              </a:spcBef>
            </a:pPr>
            <a:r>
              <a:rPr lang="en-US" sz="2199" spc="48">
                <a:solidFill>
                  <a:srgbClr val="FFFFFF"/>
                </a:solidFill>
                <a:latin typeface="Now Heavy"/>
              </a:rPr>
              <a:t>Apple</a:t>
            </a:r>
          </a:p>
        </p:txBody>
      </p:sp>
      <p:sp>
        <p:nvSpPr>
          <p:cNvPr name="TextBox 24" id="24"/>
          <p:cNvSpPr txBox="true"/>
          <p:nvPr/>
        </p:nvSpPr>
        <p:spPr>
          <a:xfrm rot="0">
            <a:off x="8565923" y="8452388"/>
            <a:ext cx="3967449" cy="1153795"/>
          </a:xfrm>
          <a:prstGeom prst="rect">
            <a:avLst/>
          </a:prstGeom>
        </p:spPr>
        <p:txBody>
          <a:bodyPr anchor="t" rtlCol="false" tIns="0" lIns="0" bIns="0" rIns="0">
            <a:spAutoFit/>
          </a:bodyPr>
          <a:lstStyle/>
          <a:p>
            <a:pPr algn="ctr">
              <a:lnSpc>
                <a:spcPts val="3079"/>
              </a:lnSpc>
            </a:pPr>
            <a:r>
              <a:rPr lang="en-US" sz="2199" spc="48">
                <a:solidFill>
                  <a:srgbClr val="FFFFFF"/>
                </a:solidFill>
                <a:latin typeface="Now Heavy"/>
              </a:rPr>
              <a:t>CORTANA</a:t>
            </a:r>
          </a:p>
          <a:p>
            <a:pPr algn="ctr">
              <a:lnSpc>
                <a:spcPts val="3079"/>
              </a:lnSpc>
            </a:pPr>
            <a:r>
              <a:rPr lang="en-US" sz="2199" spc="48">
                <a:solidFill>
                  <a:srgbClr val="FFFFFF"/>
                </a:solidFill>
                <a:latin typeface="Now Heavy"/>
              </a:rPr>
              <a:t>2014</a:t>
            </a:r>
          </a:p>
          <a:p>
            <a:pPr algn="ctr">
              <a:lnSpc>
                <a:spcPts val="3079"/>
              </a:lnSpc>
              <a:spcBef>
                <a:spcPct val="0"/>
              </a:spcBef>
            </a:pPr>
            <a:r>
              <a:rPr lang="en-US" sz="2199" spc="48">
                <a:solidFill>
                  <a:srgbClr val="FFFFFF"/>
                </a:solidFill>
                <a:latin typeface="Now Heavy"/>
              </a:rPr>
              <a:t>Microsoft</a:t>
            </a:r>
          </a:p>
        </p:txBody>
      </p:sp>
      <p:sp>
        <p:nvSpPr>
          <p:cNvPr name="TextBox 25" id="25"/>
          <p:cNvSpPr txBox="true"/>
          <p:nvPr/>
        </p:nvSpPr>
        <p:spPr>
          <a:xfrm rot="0">
            <a:off x="1535766" y="824050"/>
            <a:ext cx="3032398" cy="240665"/>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a:t>
            </a:r>
            <a:r>
              <a:rPr lang="en-US" sz="1699" spc="249">
                <a:solidFill>
                  <a:srgbClr val="FFFFFF"/>
                </a:solidFill>
                <a:latin typeface="Now Bold"/>
              </a:rPr>
              <a:t> </a:t>
            </a:r>
          </a:p>
        </p:txBody>
      </p:sp>
      <p:sp>
        <p:nvSpPr>
          <p:cNvPr name="TextBox 26" id="26"/>
          <p:cNvSpPr txBox="true"/>
          <p:nvPr/>
        </p:nvSpPr>
        <p:spPr>
          <a:xfrm rot="0">
            <a:off x="11545843" y="8452388"/>
            <a:ext cx="3967449" cy="1153795"/>
          </a:xfrm>
          <a:prstGeom prst="rect">
            <a:avLst/>
          </a:prstGeom>
        </p:spPr>
        <p:txBody>
          <a:bodyPr anchor="t" rtlCol="false" tIns="0" lIns="0" bIns="0" rIns="0">
            <a:spAutoFit/>
          </a:bodyPr>
          <a:lstStyle/>
          <a:p>
            <a:pPr algn="ctr">
              <a:lnSpc>
                <a:spcPts val="3079"/>
              </a:lnSpc>
            </a:pPr>
            <a:r>
              <a:rPr lang="en-US" sz="2199" spc="48">
                <a:solidFill>
                  <a:srgbClr val="FFFFFF"/>
                </a:solidFill>
                <a:latin typeface="Now Heavy"/>
              </a:rPr>
              <a:t>ALEXA</a:t>
            </a:r>
          </a:p>
          <a:p>
            <a:pPr algn="ctr">
              <a:lnSpc>
                <a:spcPts val="3079"/>
              </a:lnSpc>
            </a:pPr>
            <a:r>
              <a:rPr lang="en-US" sz="2199" spc="48">
                <a:solidFill>
                  <a:srgbClr val="FFFFFF"/>
                </a:solidFill>
                <a:latin typeface="Now Heavy"/>
              </a:rPr>
              <a:t>2014</a:t>
            </a:r>
          </a:p>
          <a:p>
            <a:pPr algn="ctr">
              <a:lnSpc>
                <a:spcPts val="3079"/>
              </a:lnSpc>
              <a:spcBef>
                <a:spcPct val="0"/>
              </a:spcBef>
            </a:pPr>
            <a:r>
              <a:rPr lang="en-US" sz="2199" spc="48">
                <a:solidFill>
                  <a:srgbClr val="FFFFFF"/>
                </a:solidFill>
                <a:latin typeface="Now Heavy"/>
              </a:rPr>
              <a:t>Amazon</a:t>
            </a:r>
          </a:p>
        </p:txBody>
      </p:sp>
      <p:sp>
        <p:nvSpPr>
          <p:cNvPr name="TextBox 27" id="27"/>
          <p:cNvSpPr txBox="true"/>
          <p:nvPr/>
        </p:nvSpPr>
        <p:spPr>
          <a:xfrm rot="0">
            <a:off x="14620347" y="8452388"/>
            <a:ext cx="3967449" cy="1153795"/>
          </a:xfrm>
          <a:prstGeom prst="rect">
            <a:avLst/>
          </a:prstGeom>
        </p:spPr>
        <p:txBody>
          <a:bodyPr anchor="t" rtlCol="false" tIns="0" lIns="0" bIns="0" rIns="0">
            <a:spAutoFit/>
          </a:bodyPr>
          <a:lstStyle/>
          <a:p>
            <a:pPr algn="ctr">
              <a:lnSpc>
                <a:spcPts val="3079"/>
              </a:lnSpc>
            </a:pPr>
            <a:r>
              <a:rPr lang="en-US" sz="2199" spc="48">
                <a:solidFill>
                  <a:srgbClr val="FFFFFF"/>
                </a:solidFill>
                <a:latin typeface="Now Heavy"/>
              </a:rPr>
              <a:t>GOOGLE ASSISTANT</a:t>
            </a:r>
          </a:p>
          <a:p>
            <a:pPr algn="ctr">
              <a:lnSpc>
                <a:spcPts val="3079"/>
              </a:lnSpc>
            </a:pPr>
            <a:r>
              <a:rPr lang="en-US" sz="2199" spc="48">
                <a:solidFill>
                  <a:srgbClr val="FFFFFF"/>
                </a:solidFill>
                <a:latin typeface="Now Heavy"/>
              </a:rPr>
              <a:t>2016</a:t>
            </a:r>
          </a:p>
          <a:p>
            <a:pPr algn="ctr">
              <a:lnSpc>
                <a:spcPts val="3079"/>
              </a:lnSpc>
              <a:spcBef>
                <a:spcPct val="0"/>
              </a:spcBef>
            </a:pPr>
            <a:r>
              <a:rPr lang="en-US" sz="2199" spc="48">
                <a:solidFill>
                  <a:srgbClr val="FFFFFF"/>
                </a:solidFill>
                <a:latin typeface="Now Heavy"/>
              </a:rPr>
              <a:t>Google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grpSp>
        <p:nvGrpSpPr>
          <p:cNvPr name="Group 2" id="2"/>
          <p:cNvGrpSpPr/>
          <p:nvPr/>
        </p:nvGrpSpPr>
        <p:grpSpPr>
          <a:xfrm rot="0">
            <a:off x="944927" y="1515935"/>
            <a:ext cx="16811086" cy="8382479"/>
            <a:chOff x="0" y="0"/>
            <a:chExt cx="4427611" cy="2207731"/>
          </a:xfrm>
        </p:grpSpPr>
        <p:sp>
          <p:nvSpPr>
            <p:cNvPr name="Freeform 3" id="3"/>
            <p:cNvSpPr/>
            <p:nvPr/>
          </p:nvSpPr>
          <p:spPr>
            <a:xfrm flipH="false" flipV="false" rot="0">
              <a:off x="0" y="0"/>
              <a:ext cx="4427611" cy="2207731"/>
            </a:xfrm>
            <a:custGeom>
              <a:avLst/>
              <a:gdLst/>
              <a:ahLst/>
              <a:cxnLst/>
              <a:rect r="r" b="b" t="t" l="l"/>
              <a:pathLst>
                <a:path h="2207731" w="4427611">
                  <a:moveTo>
                    <a:pt x="0" y="0"/>
                  </a:moveTo>
                  <a:lnTo>
                    <a:pt x="4427611" y="0"/>
                  </a:lnTo>
                  <a:lnTo>
                    <a:pt x="4427611" y="2207731"/>
                  </a:lnTo>
                  <a:lnTo>
                    <a:pt x="0" y="2207731"/>
                  </a:lnTo>
                  <a:close/>
                </a:path>
              </a:pathLst>
            </a:custGeom>
            <a:solidFill>
              <a:srgbClr val="EFEEE9"/>
            </a:solidFill>
          </p:spPr>
        </p:sp>
        <p:sp>
          <p:nvSpPr>
            <p:cNvPr name="TextBox 4" id="4"/>
            <p:cNvSpPr txBox="true"/>
            <p:nvPr/>
          </p:nvSpPr>
          <p:spPr>
            <a:xfrm>
              <a:off x="0" y="19050"/>
              <a:ext cx="4427611" cy="2188681"/>
            </a:xfrm>
            <a:prstGeom prst="rect">
              <a:avLst/>
            </a:prstGeom>
          </p:spPr>
          <p:txBody>
            <a:bodyPr anchor="ctr" rtlCol="false" tIns="50800" lIns="50800" bIns="50800" rIns="50800"/>
            <a:lstStyle/>
            <a:p>
              <a:pPr algn="ctr">
                <a:lnSpc>
                  <a:spcPts val="1869"/>
                </a:lnSpc>
              </a:pPr>
            </a:p>
          </p:txBody>
        </p:sp>
      </p:grpSp>
      <p:sp>
        <p:nvSpPr>
          <p:cNvPr name="Freeform 5" id="5"/>
          <p:cNvSpPr/>
          <p:nvPr/>
        </p:nvSpPr>
        <p:spPr>
          <a:xfrm flipH="false" flipV="false" rot="0">
            <a:off x="17259300" y="553020"/>
            <a:ext cx="559181" cy="296366"/>
          </a:xfrm>
          <a:custGeom>
            <a:avLst/>
            <a:gdLst/>
            <a:ahLst/>
            <a:cxnLst/>
            <a:rect r="r" b="b" t="t" l="l"/>
            <a:pathLst>
              <a:path h="296366" w="559181">
                <a:moveTo>
                  <a:pt x="0" y="0"/>
                </a:moveTo>
                <a:lnTo>
                  <a:pt x="559181" y="0"/>
                </a:lnTo>
                <a:lnTo>
                  <a:pt x="559181"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558684" y="849386"/>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27804" y="459702"/>
            <a:ext cx="300896" cy="300896"/>
          </a:xfrm>
          <a:custGeom>
            <a:avLst/>
            <a:gdLst/>
            <a:ahLst/>
            <a:cxnLst/>
            <a:rect r="r" b="b" t="t" l="l"/>
            <a:pathLst>
              <a:path h="300896" w="300896">
                <a:moveTo>
                  <a:pt x="0" y="0"/>
                </a:moveTo>
                <a:lnTo>
                  <a:pt x="300896" y="0"/>
                </a:lnTo>
                <a:lnTo>
                  <a:pt x="300896" y="300896"/>
                </a:lnTo>
                <a:lnTo>
                  <a:pt x="0" y="3008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210194" y="5143500"/>
            <a:ext cx="7116430" cy="4371120"/>
            <a:chOff x="0" y="0"/>
            <a:chExt cx="9488574" cy="5828160"/>
          </a:xfrm>
        </p:grpSpPr>
        <p:sp>
          <p:nvSpPr>
            <p:cNvPr name="Freeform 9" id="9"/>
            <p:cNvSpPr/>
            <p:nvPr/>
          </p:nvSpPr>
          <p:spPr>
            <a:xfrm flipH="false" flipV="false" rot="0">
              <a:off x="25061" y="0"/>
              <a:ext cx="1629453" cy="1629453"/>
            </a:xfrm>
            <a:custGeom>
              <a:avLst/>
              <a:gdLst/>
              <a:ahLst/>
              <a:cxnLst/>
              <a:rect r="r" b="b" t="t" l="l"/>
              <a:pathLst>
                <a:path h="1629453" w="1629453">
                  <a:moveTo>
                    <a:pt x="0" y="0"/>
                  </a:moveTo>
                  <a:lnTo>
                    <a:pt x="1629453" y="0"/>
                  </a:lnTo>
                  <a:lnTo>
                    <a:pt x="1629453" y="1629453"/>
                  </a:lnTo>
                  <a:lnTo>
                    <a:pt x="0" y="16294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25061" y="303974"/>
              <a:ext cx="1604393" cy="951655"/>
            </a:xfrm>
            <a:prstGeom prst="rect">
              <a:avLst/>
            </a:prstGeom>
          </p:spPr>
          <p:txBody>
            <a:bodyPr anchor="t" rtlCol="false" tIns="0" lIns="0" bIns="0" rIns="0">
              <a:spAutoFit/>
            </a:bodyPr>
            <a:lstStyle/>
            <a:p>
              <a:pPr algn="ctr">
                <a:lnSpc>
                  <a:spcPts val="6072"/>
                </a:lnSpc>
                <a:spcBef>
                  <a:spcPct val="0"/>
                </a:spcBef>
              </a:pPr>
              <a:r>
                <a:rPr lang="en-US" sz="4337" spc="95">
                  <a:solidFill>
                    <a:srgbClr val="FFFFFF"/>
                  </a:solidFill>
                  <a:latin typeface="Now Heavy"/>
                </a:rPr>
                <a:t>1</a:t>
              </a:r>
            </a:p>
          </p:txBody>
        </p:sp>
        <p:sp>
          <p:nvSpPr>
            <p:cNvPr name="TextBox 11" id="11"/>
            <p:cNvSpPr txBox="true"/>
            <p:nvPr/>
          </p:nvSpPr>
          <p:spPr>
            <a:xfrm rot="0">
              <a:off x="1834438" y="413003"/>
              <a:ext cx="7311236" cy="591397"/>
            </a:xfrm>
            <a:prstGeom prst="rect">
              <a:avLst/>
            </a:prstGeom>
          </p:spPr>
          <p:txBody>
            <a:bodyPr anchor="t" rtlCol="false" tIns="0" lIns="0" bIns="0" rIns="0">
              <a:spAutoFit/>
            </a:bodyPr>
            <a:lstStyle/>
            <a:p>
              <a:pPr algn="l">
                <a:lnSpc>
                  <a:spcPts val="3640"/>
                </a:lnSpc>
                <a:spcBef>
                  <a:spcPct val="0"/>
                </a:spcBef>
              </a:pPr>
              <a:r>
                <a:rPr lang="en-US" sz="2600" spc="57">
                  <a:solidFill>
                    <a:srgbClr val="1E1E1E"/>
                  </a:solidFill>
                  <a:latin typeface="Now Bold"/>
                </a:rPr>
                <a:t>HTML</a:t>
              </a:r>
            </a:p>
          </p:txBody>
        </p:sp>
        <p:sp>
          <p:nvSpPr>
            <p:cNvPr name="Freeform 12" id="12"/>
            <p:cNvSpPr/>
            <p:nvPr/>
          </p:nvSpPr>
          <p:spPr>
            <a:xfrm flipH="false" flipV="false" rot="0">
              <a:off x="0" y="4198706"/>
              <a:ext cx="1629453" cy="1629453"/>
            </a:xfrm>
            <a:custGeom>
              <a:avLst/>
              <a:gdLst/>
              <a:ahLst/>
              <a:cxnLst/>
              <a:rect r="r" b="b" t="t" l="l"/>
              <a:pathLst>
                <a:path h="1629453" w="1629453">
                  <a:moveTo>
                    <a:pt x="0" y="0"/>
                  </a:moveTo>
                  <a:lnTo>
                    <a:pt x="1629453" y="0"/>
                  </a:lnTo>
                  <a:lnTo>
                    <a:pt x="1629453" y="1629454"/>
                  </a:lnTo>
                  <a:lnTo>
                    <a:pt x="0" y="16294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2530" y="4554306"/>
              <a:ext cx="1604393" cy="958005"/>
            </a:xfrm>
            <a:prstGeom prst="rect">
              <a:avLst/>
            </a:prstGeom>
          </p:spPr>
          <p:txBody>
            <a:bodyPr anchor="t" rtlCol="false" tIns="0" lIns="0" bIns="0" rIns="0">
              <a:spAutoFit/>
            </a:bodyPr>
            <a:lstStyle/>
            <a:p>
              <a:pPr algn="ctr">
                <a:lnSpc>
                  <a:spcPts val="6072"/>
                </a:lnSpc>
                <a:spcBef>
                  <a:spcPct val="0"/>
                </a:spcBef>
              </a:pPr>
              <a:r>
                <a:rPr lang="en-US" sz="4337" spc="95">
                  <a:solidFill>
                    <a:srgbClr val="FFFFFF"/>
                  </a:solidFill>
                  <a:latin typeface="Now Heavy"/>
                </a:rPr>
                <a:t>3</a:t>
              </a:r>
            </a:p>
          </p:txBody>
        </p:sp>
        <p:sp>
          <p:nvSpPr>
            <p:cNvPr name="TextBox 14" id="14"/>
            <p:cNvSpPr txBox="true"/>
            <p:nvPr/>
          </p:nvSpPr>
          <p:spPr>
            <a:xfrm rot="0">
              <a:off x="1834438" y="2589807"/>
              <a:ext cx="7654136" cy="591397"/>
            </a:xfrm>
            <a:prstGeom prst="rect">
              <a:avLst/>
            </a:prstGeom>
          </p:spPr>
          <p:txBody>
            <a:bodyPr anchor="t" rtlCol="false" tIns="0" lIns="0" bIns="0" rIns="0">
              <a:spAutoFit/>
            </a:bodyPr>
            <a:lstStyle/>
            <a:p>
              <a:pPr algn="l">
                <a:lnSpc>
                  <a:spcPts val="3640"/>
                </a:lnSpc>
                <a:spcBef>
                  <a:spcPct val="0"/>
                </a:spcBef>
              </a:pPr>
              <a:r>
                <a:rPr lang="en-US" sz="2600" spc="57">
                  <a:solidFill>
                    <a:srgbClr val="1E1E1E"/>
                  </a:solidFill>
                  <a:latin typeface="Now Bold"/>
                </a:rPr>
                <a:t>CSS</a:t>
              </a:r>
            </a:p>
          </p:txBody>
        </p:sp>
        <p:sp>
          <p:nvSpPr>
            <p:cNvPr name="Freeform 15" id="15"/>
            <p:cNvSpPr/>
            <p:nvPr/>
          </p:nvSpPr>
          <p:spPr>
            <a:xfrm flipH="false" flipV="false" rot="0">
              <a:off x="0" y="2099353"/>
              <a:ext cx="1629453" cy="1629453"/>
            </a:xfrm>
            <a:custGeom>
              <a:avLst/>
              <a:gdLst/>
              <a:ahLst/>
              <a:cxnLst/>
              <a:rect r="r" b="b" t="t" l="l"/>
              <a:pathLst>
                <a:path h="1629453" w="1629453">
                  <a:moveTo>
                    <a:pt x="0" y="0"/>
                  </a:moveTo>
                  <a:lnTo>
                    <a:pt x="1629453" y="0"/>
                  </a:lnTo>
                  <a:lnTo>
                    <a:pt x="1629453" y="1629453"/>
                  </a:lnTo>
                  <a:lnTo>
                    <a:pt x="0" y="16294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25061" y="2456971"/>
              <a:ext cx="1604393" cy="958005"/>
            </a:xfrm>
            <a:prstGeom prst="rect">
              <a:avLst/>
            </a:prstGeom>
          </p:spPr>
          <p:txBody>
            <a:bodyPr anchor="t" rtlCol="false" tIns="0" lIns="0" bIns="0" rIns="0">
              <a:spAutoFit/>
            </a:bodyPr>
            <a:lstStyle/>
            <a:p>
              <a:pPr algn="ctr">
                <a:lnSpc>
                  <a:spcPts val="6072"/>
                </a:lnSpc>
                <a:spcBef>
                  <a:spcPct val="0"/>
                </a:spcBef>
              </a:pPr>
              <a:r>
                <a:rPr lang="en-US" sz="4337" spc="95">
                  <a:solidFill>
                    <a:srgbClr val="EFEEE9"/>
                  </a:solidFill>
                  <a:latin typeface="Now Heavy"/>
                </a:rPr>
                <a:t>2</a:t>
              </a:r>
            </a:p>
          </p:txBody>
        </p:sp>
        <p:sp>
          <p:nvSpPr>
            <p:cNvPr name="TextBox 17" id="17"/>
            <p:cNvSpPr txBox="true"/>
            <p:nvPr/>
          </p:nvSpPr>
          <p:spPr>
            <a:xfrm rot="0">
              <a:off x="1834438" y="4740785"/>
              <a:ext cx="6497999" cy="591398"/>
            </a:xfrm>
            <a:prstGeom prst="rect">
              <a:avLst/>
            </a:prstGeom>
          </p:spPr>
          <p:txBody>
            <a:bodyPr anchor="t" rtlCol="false" tIns="0" lIns="0" bIns="0" rIns="0">
              <a:spAutoFit/>
            </a:bodyPr>
            <a:lstStyle/>
            <a:p>
              <a:pPr algn="l">
                <a:lnSpc>
                  <a:spcPts val="3639"/>
                </a:lnSpc>
                <a:spcBef>
                  <a:spcPct val="0"/>
                </a:spcBef>
              </a:pPr>
              <a:r>
                <a:rPr lang="en-US" sz="2599" spc="57">
                  <a:solidFill>
                    <a:srgbClr val="1E1E1E"/>
                  </a:solidFill>
                  <a:latin typeface="Now Bold"/>
                </a:rPr>
                <a:t>JAVASCRIPT</a:t>
              </a:r>
            </a:p>
          </p:txBody>
        </p:sp>
      </p:grpSp>
      <p:grpSp>
        <p:nvGrpSpPr>
          <p:cNvPr name="Group 18" id="18"/>
          <p:cNvGrpSpPr>
            <a:grpSpLocks noChangeAspect="true"/>
          </p:cNvGrpSpPr>
          <p:nvPr/>
        </p:nvGrpSpPr>
        <p:grpSpPr>
          <a:xfrm rot="0">
            <a:off x="4768409" y="4311198"/>
            <a:ext cx="2706701" cy="5355672"/>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3"/>
              <a:stretch>
                <a:fillRect l="-637" t="0" r="-637" b="-711"/>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28" id="28"/>
          <p:cNvGrpSpPr>
            <a:grpSpLocks noChangeAspect="true"/>
          </p:cNvGrpSpPr>
          <p:nvPr/>
        </p:nvGrpSpPr>
        <p:grpSpPr>
          <a:xfrm rot="0">
            <a:off x="7659229" y="3987348"/>
            <a:ext cx="9813979" cy="5629180"/>
            <a:chOff x="0" y="0"/>
            <a:chExt cx="7981950" cy="4578350"/>
          </a:xfrm>
        </p:grpSpPr>
        <p:sp>
          <p:nvSpPr>
            <p:cNvPr name="Freeform 29" id="2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30" id="3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31" id="3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32" id="3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33" id="3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4"/>
              <a:stretch>
                <a:fillRect l="0" t="0" r="-14657" b="0"/>
              </a:stretch>
            </a:blipFill>
          </p:spPr>
        </p:sp>
      </p:grpSp>
      <p:grpSp>
        <p:nvGrpSpPr>
          <p:cNvPr name="Group 34" id="34"/>
          <p:cNvGrpSpPr/>
          <p:nvPr/>
        </p:nvGrpSpPr>
        <p:grpSpPr>
          <a:xfrm rot="0">
            <a:off x="10246081" y="4066987"/>
            <a:ext cx="4640275" cy="488422"/>
            <a:chOff x="0" y="0"/>
            <a:chExt cx="6187033" cy="651230"/>
          </a:xfrm>
        </p:grpSpPr>
        <p:sp>
          <p:nvSpPr>
            <p:cNvPr name="Freeform 35" id="35"/>
            <p:cNvSpPr/>
            <p:nvPr/>
          </p:nvSpPr>
          <p:spPr>
            <a:xfrm flipH="false" flipV="false" rot="0">
              <a:off x="0" y="0"/>
              <a:ext cx="6187033" cy="651230"/>
            </a:xfrm>
            <a:custGeom>
              <a:avLst/>
              <a:gdLst/>
              <a:ahLst/>
              <a:cxnLst/>
              <a:rect r="r" b="b" t="t" l="l"/>
              <a:pathLst>
                <a:path h="651230" w="6187033">
                  <a:moveTo>
                    <a:pt x="0" y="0"/>
                  </a:moveTo>
                  <a:lnTo>
                    <a:pt x="6187033" y="0"/>
                  </a:lnTo>
                  <a:lnTo>
                    <a:pt x="6187033" y="651230"/>
                  </a:lnTo>
                  <a:lnTo>
                    <a:pt x="0" y="651230"/>
                  </a:lnTo>
                  <a:lnTo>
                    <a:pt x="0" y="0"/>
                  </a:lnTo>
                  <a:close/>
                </a:path>
              </a:pathLst>
            </a:custGeom>
            <a:blipFill>
              <a:blip r:embed="rId15"/>
              <a:stretch>
                <a:fillRect l="0" t="-12347" r="0" b="-12347"/>
              </a:stretch>
            </a:blipFill>
          </p:spPr>
        </p:sp>
        <p:sp>
          <p:nvSpPr>
            <p:cNvPr name="TextBox 36" id="36"/>
            <p:cNvSpPr txBox="true"/>
            <p:nvPr/>
          </p:nvSpPr>
          <p:spPr>
            <a:xfrm rot="0">
              <a:off x="1139712" y="149583"/>
              <a:ext cx="3488568" cy="323489"/>
            </a:xfrm>
            <a:prstGeom prst="rect">
              <a:avLst/>
            </a:prstGeom>
          </p:spPr>
          <p:txBody>
            <a:bodyPr anchor="t" rtlCol="false" tIns="0" lIns="0" bIns="0" rIns="0">
              <a:spAutoFit/>
            </a:bodyPr>
            <a:lstStyle/>
            <a:p>
              <a:pPr algn="ctr">
                <a:lnSpc>
                  <a:spcPts val="2038"/>
                </a:lnSpc>
                <a:spcBef>
                  <a:spcPct val="0"/>
                </a:spcBef>
              </a:pPr>
              <a:r>
                <a:rPr lang="en-US" sz="1456">
                  <a:solidFill>
                    <a:srgbClr val="F46E16"/>
                  </a:solidFill>
                  <a:latin typeface="Now Bold"/>
                </a:rPr>
                <a:t>HTTPS://AWSPROJECT.ES</a:t>
              </a:r>
            </a:p>
          </p:txBody>
        </p:sp>
      </p:grpSp>
      <p:sp>
        <p:nvSpPr>
          <p:cNvPr name="TextBox 37" id="37"/>
          <p:cNvSpPr txBox="true"/>
          <p:nvPr/>
        </p:nvSpPr>
        <p:spPr>
          <a:xfrm rot="0">
            <a:off x="-3116275" y="3501573"/>
            <a:ext cx="11442900" cy="485775"/>
          </a:xfrm>
          <a:prstGeom prst="rect">
            <a:avLst/>
          </a:prstGeom>
        </p:spPr>
        <p:txBody>
          <a:bodyPr anchor="t" rtlCol="false" tIns="0" lIns="0" bIns="0" rIns="0">
            <a:spAutoFit/>
          </a:bodyPr>
          <a:lstStyle/>
          <a:p>
            <a:pPr algn="ctr">
              <a:lnSpc>
                <a:spcPts val="3840"/>
              </a:lnSpc>
            </a:pPr>
            <a:r>
              <a:rPr lang="en-US" sz="3200">
                <a:solidFill>
                  <a:srgbClr val="000000"/>
                </a:solidFill>
                <a:latin typeface="Now Bold"/>
              </a:rPr>
              <a:t>FRONTEND</a:t>
            </a:r>
          </a:p>
        </p:txBody>
      </p:sp>
      <p:sp>
        <p:nvSpPr>
          <p:cNvPr name="TextBox 38" id="38"/>
          <p:cNvSpPr txBox="true"/>
          <p:nvPr/>
        </p:nvSpPr>
        <p:spPr>
          <a:xfrm rot="0">
            <a:off x="1210194" y="501607"/>
            <a:ext cx="3032398" cy="240665"/>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a:t>
            </a:r>
            <a:r>
              <a:rPr lang="en-US" sz="1699" spc="249">
                <a:solidFill>
                  <a:srgbClr val="FFFFFF"/>
                </a:solidFill>
                <a:latin typeface="Now Bold"/>
              </a:rPr>
              <a:t> </a:t>
            </a:r>
          </a:p>
        </p:txBody>
      </p:sp>
      <p:sp>
        <p:nvSpPr>
          <p:cNvPr name="TextBox 39" id="39"/>
          <p:cNvSpPr txBox="true"/>
          <p:nvPr/>
        </p:nvSpPr>
        <p:spPr>
          <a:xfrm rot="0">
            <a:off x="738457" y="1789078"/>
            <a:ext cx="16811086" cy="507682"/>
          </a:xfrm>
          <a:prstGeom prst="rect">
            <a:avLst/>
          </a:prstGeom>
        </p:spPr>
        <p:txBody>
          <a:bodyPr anchor="t" rtlCol="false" tIns="0" lIns="0" bIns="0" rIns="0">
            <a:spAutoFit/>
          </a:bodyPr>
          <a:lstStyle/>
          <a:p>
            <a:pPr algn="ctr">
              <a:lnSpc>
                <a:spcPts val="3960"/>
              </a:lnSpc>
              <a:spcBef>
                <a:spcPct val="0"/>
              </a:spcBef>
            </a:pPr>
            <a:r>
              <a:rPr lang="en-US" sz="3600" spc="529">
                <a:solidFill>
                  <a:srgbClr val="000000"/>
                </a:solidFill>
                <a:latin typeface="Now Bold"/>
              </a:rPr>
              <a:t>TECNOLOGÍAS Y HERRAMIENTAS UTILIZADAS</a:t>
            </a:r>
          </a:p>
        </p:txBody>
      </p:sp>
      <p:sp>
        <p:nvSpPr>
          <p:cNvPr name="Freeform 40" id="40"/>
          <p:cNvSpPr/>
          <p:nvPr/>
        </p:nvSpPr>
        <p:spPr>
          <a:xfrm flipH="false" flipV="false" rot="0">
            <a:off x="5475233" y="1587496"/>
            <a:ext cx="3999754" cy="4799705"/>
          </a:xfrm>
          <a:custGeom>
            <a:avLst/>
            <a:gdLst/>
            <a:ahLst/>
            <a:cxnLst/>
            <a:rect r="r" b="b" t="t" l="l"/>
            <a:pathLst>
              <a:path h="4799705" w="3999754">
                <a:moveTo>
                  <a:pt x="0" y="0"/>
                </a:moveTo>
                <a:lnTo>
                  <a:pt x="3999754" y="0"/>
                </a:lnTo>
                <a:lnTo>
                  <a:pt x="3999754" y="4799705"/>
                </a:lnTo>
                <a:lnTo>
                  <a:pt x="0" y="4799705"/>
                </a:lnTo>
                <a:lnTo>
                  <a:pt x="0" y="0"/>
                </a:lnTo>
                <a:close/>
              </a:path>
            </a:pathLst>
          </a:custGeom>
          <a:blipFill>
            <a:blip r:embed="rId1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grpSp>
        <p:nvGrpSpPr>
          <p:cNvPr name="Group 2" id="2"/>
          <p:cNvGrpSpPr/>
          <p:nvPr/>
        </p:nvGrpSpPr>
        <p:grpSpPr>
          <a:xfrm rot="0">
            <a:off x="14007073" y="-87037"/>
            <a:ext cx="6504455" cy="11828370"/>
            <a:chOff x="0" y="0"/>
            <a:chExt cx="5237825" cy="9525000"/>
          </a:xfrm>
        </p:grpSpPr>
        <p:sp>
          <p:nvSpPr>
            <p:cNvPr name="Freeform 3" id="3"/>
            <p:cNvSpPr/>
            <p:nvPr/>
          </p:nvSpPr>
          <p:spPr>
            <a:xfrm flipH="false" flipV="false" rot="0">
              <a:off x="0" y="0"/>
              <a:ext cx="5237825" cy="9525000"/>
            </a:xfrm>
            <a:custGeom>
              <a:avLst/>
              <a:gdLst/>
              <a:ahLst/>
              <a:cxnLst/>
              <a:rect r="r" b="b" t="t" l="l"/>
              <a:pathLst>
                <a:path h="9525000" w="5237825">
                  <a:moveTo>
                    <a:pt x="0" y="9042400"/>
                  </a:moveTo>
                  <a:lnTo>
                    <a:pt x="0" y="482600"/>
                  </a:lnTo>
                  <a:cubicBezTo>
                    <a:pt x="0" y="215900"/>
                    <a:pt x="178086" y="0"/>
                    <a:pt x="398075" y="0"/>
                  </a:cubicBezTo>
                  <a:lnTo>
                    <a:pt x="4839750" y="0"/>
                  </a:lnTo>
                  <a:cubicBezTo>
                    <a:pt x="5059739" y="0"/>
                    <a:pt x="5237825" y="217170"/>
                    <a:pt x="5237825" y="482600"/>
                  </a:cubicBezTo>
                  <a:lnTo>
                    <a:pt x="5237825" y="9042400"/>
                  </a:lnTo>
                  <a:cubicBezTo>
                    <a:pt x="5237825" y="9309100"/>
                    <a:pt x="5059739" y="9525000"/>
                    <a:pt x="4839750" y="9525000"/>
                  </a:cubicBezTo>
                  <a:lnTo>
                    <a:pt x="398075" y="9525000"/>
                  </a:lnTo>
                  <a:cubicBezTo>
                    <a:pt x="179134" y="9525000"/>
                    <a:pt x="0" y="9309100"/>
                    <a:pt x="0" y="9042400"/>
                  </a:cubicBezTo>
                  <a:close/>
                </a:path>
              </a:pathLst>
            </a:custGeom>
            <a:blipFill>
              <a:blip r:embed="rId3"/>
              <a:stretch>
                <a:fillRect l="-244585" t="0" r="-21248" b="0"/>
              </a:stretch>
            </a:blipFill>
          </p:spPr>
        </p:sp>
      </p:grpSp>
      <p:sp>
        <p:nvSpPr>
          <p:cNvPr name="Freeform 4" id="4"/>
          <p:cNvSpPr/>
          <p:nvPr/>
        </p:nvSpPr>
        <p:spPr>
          <a:xfrm flipH="false" flipV="false" rot="0">
            <a:off x="1671527" y="2901048"/>
            <a:ext cx="10877966" cy="257116"/>
          </a:xfrm>
          <a:custGeom>
            <a:avLst/>
            <a:gdLst/>
            <a:ahLst/>
            <a:cxnLst/>
            <a:rect r="r" b="b" t="t" l="l"/>
            <a:pathLst>
              <a:path h="257116" w="10877966">
                <a:moveTo>
                  <a:pt x="0" y="0"/>
                </a:moveTo>
                <a:lnTo>
                  <a:pt x="10877966" y="0"/>
                </a:lnTo>
                <a:lnTo>
                  <a:pt x="10877966" y="257116"/>
                </a:lnTo>
                <a:lnTo>
                  <a:pt x="0" y="257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830150" y="7217572"/>
            <a:ext cx="1033850" cy="775387"/>
          </a:xfrm>
          <a:custGeom>
            <a:avLst/>
            <a:gdLst/>
            <a:ahLst/>
            <a:cxnLst/>
            <a:rect r="r" b="b" t="t" l="l"/>
            <a:pathLst>
              <a:path h="775387" w="1033850">
                <a:moveTo>
                  <a:pt x="0" y="0"/>
                </a:moveTo>
                <a:lnTo>
                  <a:pt x="1033850" y="0"/>
                </a:lnTo>
                <a:lnTo>
                  <a:pt x="1033850" y="775387"/>
                </a:lnTo>
                <a:lnTo>
                  <a:pt x="0" y="7753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873124" y="4312054"/>
            <a:ext cx="947901" cy="947901"/>
          </a:xfrm>
          <a:custGeom>
            <a:avLst/>
            <a:gdLst/>
            <a:ahLst/>
            <a:cxnLst/>
            <a:rect r="r" b="b" t="t" l="l"/>
            <a:pathLst>
              <a:path h="947901" w="947901">
                <a:moveTo>
                  <a:pt x="0" y="0"/>
                </a:moveTo>
                <a:lnTo>
                  <a:pt x="947901" y="0"/>
                </a:lnTo>
                <a:lnTo>
                  <a:pt x="947901" y="947901"/>
                </a:lnTo>
                <a:lnTo>
                  <a:pt x="0" y="9479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5966145" y="5893349"/>
            <a:ext cx="761860" cy="761860"/>
          </a:xfrm>
          <a:custGeom>
            <a:avLst/>
            <a:gdLst/>
            <a:ahLst/>
            <a:cxnLst/>
            <a:rect r="r" b="b" t="t" l="l"/>
            <a:pathLst>
              <a:path h="761860" w="761860">
                <a:moveTo>
                  <a:pt x="0" y="0"/>
                </a:moveTo>
                <a:lnTo>
                  <a:pt x="761860" y="0"/>
                </a:lnTo>
                <a:lnTo>
                  <a:pt x="761860" y="761861"/>
                </a:lnTo>
                <a:lnTo>
                  <a:pt x="0" y="76186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858754" y="1702803"/>
            <a:ext cx="15680090" cy="721995"/>
          </a:xfrm>
          <a:prstGeom prst="rect">
            <a:avLst/>
          </a:prstGeom>
        </p:spPr>
        <p:txBody>
          <a:bodyPr anchor="t" rtlCol="false" tIns="0" lIns="0" bIns="0" rIns="0">
            <a:spAutoFit/>
          </a:bodyPr>
          <a:lstStyle/>
          <a:p>
            <a:pPr algn="ctr">
              <a:lnSpc>
                <a:spcPts val="5880"/>
              </a:lnSpc>
            </a:pPr>
            <a:r>
              <a:rPr lang="en-US" sz="4200">
                <a:solidFill>
                  <a:srgbClr val="FFFFFF"/>
                </a:solidFill>
                <a:latin typeface="Now Bold"/>
              </a:rPr>
              <a:t>Tecnologías y Herramientas utilizadas</a:t>
            </a:r>
          </a:p>
        </p:txBody>
      </p:sp>
      <p:sp>
        <p:nvSpPr>
          <p:cNvPr name="TextBox 12" id="12"/>
          <p:cNvSpPr txBox="true"/>
          <p:nvPr/>
        </p:nvSpPr>
        <p:spPr>
          <a:xfrm rot="0">
            <a:off x="1535766" y="824050"/>
            <a:ext cx="3032398" cy="235902"/>
          </a:xfrm>
          <a:prstGeom prst="rect">
            <a:avLst/>
          </a:prstGeom>
        </p:spPr>
        <p:txBody>
          <a:bodyPr anchor="t" rtlCol="false" tIns="0" lIns="0" bIns="0" rIns="0">
            <a:spAutoFit/>
          </a:bodyPr>
          <a:lstStyle/>
          <a:p>
            <a:pPr algn="l">
              <a:lnSpc>
                <a:spcPts val="1869"/>
              </a:lnSpc>
            </a:pPr>
            <a:r>
              <a:rPr lang="en-US" sz="1699" spc="249">
                <a:solidFill>
                  <a:srgbClr val="FFFFFF"/>
                </a:solidFill>
                <a:latin typeface="Now Bold"/>
              </a:rPr>
              <a:t>IES INFANTA ELENA</a:t>
            </a:r>
            <a:r>
              <a:rPr lang="en-US" sz="1699" spc="249">
                <a:solidFill>
                  <a:srgbClr val="FFFFFF"/>
                </a:solidFill>
                <a:latin typeface="Now Bold"/>
              </a:rPr>
              <a:t> </a:t>
            </a:r>
          </a:p>
        </p:txBody>
      </p:sp>
      <p:sp>
        <p:nvSpPr>
          <p:cNvPr name="Freeform 13" id="13"/>
          <p:cNvSpPr/>
          <p:nvPr/>
        </p:nvSpPr>
        <p:spPr>
          <a:xfrm flipH="false" flipV="false" rot="0">
            <a:off x="2765253" y="4289062"/>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2765253" y="4497993"/>
            <a:ext cx="1203294" cy="737554"/>
          </a:xfrm>
          <a:prstGeom prst="rect">
            <a:avLst/>
          </a:prstGeom>
        </p:spPr>
        <p:txBody>
          <a:bodyPr anchor="t" rtlCol="false" tIns="0" lIns="0" bIns="0" rIns="0">
            <a:spAutoFit/>
          </a:bodyPr>
          <a:lstStyle/>
          <a:p>
            <a:pPr algn="ctr">
              <a:lnSpc>
                <a:spcPts val="6072"/>
              </a:lnSpc>
              <a:spcBef>
                <a:spcPct val="0"/>
              </a:spcBef>
            </a:pPr>
            <a:r>
              <a:rPr lang="en-US" sz="4337" spc="95">
                <a:solidFill>
                  <a:srgbClr val="FFFFFF"/>
                </a:solidFill>
                <a:latin typeface="Now Heavy"/>
              </a:rPr>
              <a:t>1</a:t>
            </a:r>
          </a:p>
        </p:txBody>
      </p:sp>
      <p:sp>
        <p:nvSpPr>
          <p:cNvPr name="TextBox 15" id="15"/>
          <p:cNvSpPr txBox="true"/>
          <p:nvPr/>
        </p:nvSpPr>
        <p:spPr>
          <a:xfrm rot="0">
            <a:off x="4122286" y="4584527"/>
            <a:ext cx="5483427" cy="457835"/>
          </a:xfrm>
          <a:prstGeom prst="rect">
            <a:avLst/>
          </a:prstGeom>
        </p:spPr>
        <p:txBody>
          <a:bodyPr anchor="t" rtlCol="false" tIns="0" lIns="0" bIns="0" rIns="0">
            <a:spAutoFit/>
          </a:bodyPr>
          <a:lstStyle/>
          <a:p>
            <a:pPr algn="l">
              <a:lnSpc>
                <a:spcPts val="3640"/>
              </a:lnSpc>
              <a:spcBef>
                <a:spcPct val="0"/>
              </a:spcBef>
            </a:pPr>
            <a:r>
              <a:rPr lang="en-US" sz="2600" spc="57">
                <a:solidFill>
                  <a:srgbClr val="FFFFFF"/>
                </a:solidFill>
                <a:latin typeface="Now Bold"/>
              </a:rPr>
              <a:t>PYTHON</a:t>
            </a:r>
          </a:p>
        </p:txBody>
      </p:sp>
      <p:sp>
        <p:nvSpPr>
          <p:cNvPr name="Freeform 16" id="16"/>
          <p:cNvSpPr/>
          <p:nvPr/>
        </p:nvSpPr>
        <p:spPr>
          <a:xfrm flipH="false" flipV="false" rot="0">
            <a:off x="2746458" y="7047915"/>
            <a:ext cx="1222090" cy="1222090"/>
          </a:xfrm>
          <a:custGeom>
            <a:avLst/>
            <a:gdLst/>
            <a:ahLst/>
            <a:cxnLst/>
            <a:rect r="r" b="b" t="t" l="l"/>
            <a:pathLst>
              <a:path h="1222090" w="1222090">
                <a:moveTo>
                  <a:pt x="0" y="0"/>
                </a:moveTo>
                <a:lnTo>
                  <a:pt x="1222089" y="0"/>
                </a:lnTo>
                <a:lnTo>
                  <a:pt x="1222089" y="1222090"/>
                </a:lnTo>
                <a:lnTo>
                  <a:pt x="0" y="12220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2755855" y="7295565"/>
            <a:ext cx="1203294" cy="737554"/>
          </a:xfrm>
          <a:prstGeom prst="rect">
            <a:avLst/>
          </a:prstGeom>
        </p:spPr>
        <p:txBody>
          <a:bodyPr anchor="t" rtlCol="false" tIns="0" lIns="0" bIns="0" rIns="0">
            <a:spAutoFit/>
          </a:bodyPr>
          <a:lstStyle/>
          <a:p>
            <a:pPr algn="ctr">
              <a:lnSpc>
                <a:spcPts val="6072"/>
              </a:lnSpc>
              <a:spcBef>
                <a:spcPct val="0"/>
              </a:spcBef>
            </a:pPr>
            <a:r>
              <a:rPr lang="en-US" sz="4337" spc="95">
                <a:solidFill>
                  <a:srgbClr val="FFFFFF"/>
                </a:solidFill>
                <a:latin typeface="Now Heavy"/>
              </a:rPr>
              <a:t>3</a:t>
            </a:r>
          </a:p>
        </p:txBody>
      </p:sp>
      <p:sp>
        <p:nvSpPr>
          <p:cNvPr name="TextBox 18" id="18"/>
          <p:cNvSpPr txBox="true"/>
          <p:nvPr/>
        </p:nvSpPr>
        <p:spPr>
          <a:xfrm rot="0">
            <a:off x="4122286" y="6045362"/>
            <a:ext cx="5740602" cy="457835"/>
          </a:xfrm>
          <a:prstGeom prst="rect">
            <a:avLst/>
          </a:prstGeom>
        </p:spPr>
        <p:txBody>
          <a:bodyPr anchor="t" rtlCol="false" tIns="0" lIns="0" bIns="0" rIns="0">
            <a:spAutoFit/>
          </a:bodyPr>
          <a:lstStyle/>
          <a:p>
            <a:pPr algn="l">
              <a:lnSpc>
                <a:spcPts val="3640"/>
              </a:lnSpc>
              <a:spcBef>
                <a:spcPct val="0"/>
              </a:spcBef>
            </a:pPr>
            <a:r>
              <a:rPr lang="en-US" sz="2600" spc="57">
                <a:solidFill>
                  <a:srgbClr val="FFFFFF"/>
                </a:solidFill>
                <a:latin typeface="Now Bold"/>
              </a:rPr>
              <a:t>FASTAPI</a:t>
            </a:r>
          </a:p>
        </p:txBody>
      </p:sp>
      <p:sp>
        <p:nvSpPr>
          <p:cNvPr name="Freeform 19" id="19"/>
          <p:cNvSpPr/>
          <p:nvPr/>
        </p:nvSpPr>
        <p:spPr>
          <a:xfrm flipH="false" flipV="false" rot="0">
            <a:off x="2765253" y="566323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0" id="20"/>
          <p:cNvSpPr txBox="true"/>
          <p:nvPr/>
        </p:nvSpPr>
        <p:spPr>
          <a:xfrm rot="0">
            <a:off x="2765253" y="5867403"/>
            <a:ext cx="1203294" cy="737554"/>
          </a:xfrm>
          <a:prstGeom prst="rect">
            <a:avLst/>
          </a:prstGeom>
        </p:spPr>
        <p:txBody>
          <a:bodyPr anchor="t" rtlCol="false" tIns="0" lIns="0" bIns="0" rIns="0">
            <a:spAutoFit/>
          </a:bodyPr>
          <a:lstStyle/>
          <a:p>
            <a:pPr algn="ctr">
              <a:lnSpc>
                <a:spcPts val="6072"/>
              </a:lnSpc>
              <a:spcBef>
                <a:spcPct val="0"/>
              </a:spcBef>
            </a:pPr>
            <a:r>
              <a:rPr lang="en-US" sz="4337" spc="95">
                <a:solidFill>
                  <a:srgbClr val="EFEEE9"/>
                </a:solidFill>
                <a:latin typeface="Now Heavy"/>
              </a:rPr>
              <a:t>2</a:t>
            </a:r>
          </a:p>
        </p:txBody>
      </p:sp>
      <p:sp>
        <p:nvSpPr>
          <p:cNvPr name="TextBox 21" id="21"/>
          <p:cNvSpPr txBox="true"/>
          <p:nvPr/>
        </p:nvSpPr>
        <p:spPr>
          <a:xfrm rot="0">
            <a:off x="4122286" y="7444950"/>
            <a:ext cx="4873500" cy="457836"/>
          </a:xfrm>
          <a:prstGeom prst="rect">
            <a:avLst/>
          </a:prstGeom>
        </p:spPr>
        <p:txBody>
          <a:bodyPr anchor="t" rtlCol="false" tIns="0" lIns="0" bIns="0" rIns="0">
            <a:spAutoFit/>
          </a:bodyPr>
          <a:lstStyle/>
          <a:p>
            <a:pPr algn="l">
              <a:lnSpc>
                <a:spcPts val="3639"/>
              </a:lnSpc>
              <a:spcBef>
                <a:spcPct val="0"/>
              </a:spcBef>
            </a:pPr>
            <a:r>
              <a:rPr lang="en-US" sz="2599" spc="57">
                <a:solidFill>
                  <a:srgbClr val="FFFFFF"/>
                </a:solidFill>
                <a:latin typeface="Now Bold"/>
              </a:rPr>
              <a:t>DOCKER</a:t>
            </a:r>
          </a:p>
        </p:txBody>
      </p:sp>
      <p:sp>
        <p:nvSpPr>
          <p:cNvPr name="TextBox 22" id="22"/>
          <p:cNvSpPr txBox="true"/>
          <p:nvPr/>
        </p:nvSpPr>
        <p:spPr>
          <a:xfrm rot="0">
            <a:off x="1389060" y="3524907"/>
            <a:ext cx="11442900" cy="647700"/>
          </a:xfrm>
          <a:prstGeom prst="rect">
            <a:avLst/>
          </a:prstGeom>
        </p:spPr>
        <p:txBody>
          <a:bodyPr anchor="t" rtlCol="false" tIns="0" lIns="0" bIns="0" rIns="0">
            <a:spAutoFit/>
          </a:bodyPr>
          <a:lstStyle/>
          <a:p>
            <a:pPr algn="ctr">
              <a:lnSpc>
                <a:spcPts val="5040"/>
              </a:lnSpc>
            </a:pPr>
            <a:r>
              <a:rPr lang="en-US" sz="4200">
                <a:solidFill>
                  <a:srgbClr val="FFFFFF"/>
                </a:solidFill>
                <a:latin typeface="Now Bold"/>
              </a:rPr>
              <a:t>BACKEND</a:t>
            </a:r>
          </a:p>
        </p:txBody>
      </p:sp>
      <p:sp>
        <p:nvSpPr>
          <p:cNvPr name="Freeform 23" id="23"/>
          <p:cNvSpPr/>
          <p:nvPr/>
        </p:nvSpPr>
        <p:spPr>
          <a:xfrm flipH="false" flipV="false" rot="0">
            <a:off x="2746458" y="8422405"/>
            <a:ext cx="1222090" cy="1222090"/>
          </a:xfrm>
          <a:custGeom>
            <a:avLst/>
            <a:gdLst/>
            <a:ahLst/>
            <a:cxnLst/>
            <a:rect r="r" b="b" t="t" l="l"/>
            <a:pathLst>
              <a:path h="1222090" w="1222090">
                <a:moveTo>
                  <a:pt x="0" y="0"/>
                </a:moveTo>
                <a:lnTo>
                  <a:pt x="1222089" y="0"/>
                </a:lnTo>
                <a:lnTo>
                  <a:pt x="1222089" y="1222090"/>
                </a:lnTo>
                <a:lnTo>
                  <a:pt x="0" y="122209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4" id="24"/>
          <p:cNvSpPr txBox="true"/>
          <p:nvPr/>
        </p:nvSpPr>
        <p:spPr>
          <a:xfrm rot="0">
            <a:off x="2755855" y="8670055"/>
            <a:ext cx="1203294" cy="737554"/>
          </a:xfrm>
          <a:prstGeom prst="rect">
            <a:avLst/>
          </a:prstGeom>
        </p:spPr>
        <p:txBody>
          <a:bodyPr anchor="t" rtlCol="false" tIns="0" lIns="0" bIns="0" rIns="0">
            <a:spAutoFit/>
          </a:bodyPr>
          <a:lstStyle/>
          <a:p>
            <a:pPr algn="ctr">
              <a:lnSpc>
                <a:spcPts val="6072"/>
              </a:lnSpc>
              <a:spcBef>
                <a:spcPct val="0"/>
              </a:spcBef>
            </a:pPr>
            <a:r>
              <a:rPr lang="en-US" sz="4337" spc="95">
                <a:solidFill>
                  <a:srgbClr val="FFFFFF"/>
                </a:solidFill>
                <a:latin typeface="Now Heavy"/>
              </a:rPr>
              <a:t>4</a:t>
            </a:r>
          </a:p>
        </p:txBody>
      </p:sp>
      <p:sp>
        <p:nvSpPr>
          <p:cNvPr name="TextBox 25" id="25"/>
          <p:cNvSpPr txBox="true"/>
          <p:nvPr/>
        </p:nvSpPr>
        <p:spPr>
          <a:xfrm rot="0">
            <a:off x="4122286" y="8814677"/>
            <a:ext cx="5044131" cy="457836"/>
          </a:xfrm>
          <a:prstGeom prst="rect">
            <a:avLst/>
          </a:prstGeom>
        </p:spPr>
        <p:txBody>
          <a:bodyPr anchor="t" rtlCol="false" tIns="0" lIns="0" bIns="0" rIns="0">
            <a:spAutoFit/>
          </a:bodyPr>
          <a:lstStyle/>
          <a:p>
            <a:pPr algn="l">
              <a:lnSpc>
                <a:spcPts val="3639"/>
              </a:lnSpc>
              <a:spcBef>
                <a:spcPct val="0"/>
              </a:spcBef>
            </a:pPr>
            <a:r>
              <a:rPr lang="en-US" sz="2599" spc="57">
                <a:solidFill>
                  <a:srgbClr val="FFFFFF"/>
                </a:solidFill>
                <a:latin typeface="Now Bold"/>
                <a:ea typeface="Now Bold"/>
              </a:rPr>
              <a:t>I﻿NTEGRACIÓN CON OPENAI</a:t>
            </a:r>
          </a:p>
        </p:txBody>
      </p:sp>
      <p:sp>
        <p:nvSpPr>
          <p:cNvPr name="Freeform 26" id="26"/>
          <p:cNvSpPr/>
          <p:nvPr/>
        </p:nvSpPr>
        <p:spPr>
          <a:xfrm flipH="false" flipV="false" rot="0">
            <a:off x="9163276" y="8708568"/>
            <a:ext cx="699612" cy="649765"/>
          </a:xfrm>
          <a:custGeom>
            <a:avLst/>
            <a:gdLst/>
            <a:ahLst/>
            <a:cxnLst/>
            <a:rect r="r" b="b" t="t" l="l"/>
            <a:pathLst>
              <a:path h="649765" w="699612">
                <a:moveTo>
                  <a:pt x="0" y="0"/>
                </a:moveTo>
                <a:lnTo>
                  <a:pt x="699612" y="0"/>
                </a:lnTo>
                <a:lnTo>
                  <a:pt x="699612" y="649764"/>
                </a:lnTo>
                <a:lnTo>
                  <a:pt x="0" y="64976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27171"/>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833159" y="4118825"/>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1978448" y="48817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5400000">
            <a:off x="-2963613" y="5960567"/>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08902" y="9591221"/>
            <a:ext cx="7423782" cy="175471"/>
          </a:xfrm>
          <a:custGeom>
            <a:avLst/>
            <a:gdLst/>
            <a:ahLst/>
            <a:cxnLst/>
            <a:rect r="r" b="b" t="t" l="l"/>
            <a:pathLst>
              <a:path h="175471" w="7423782">
                <a:moveTo>
                  <a:pt x="0" y="0"/>
                </a:moveTo>
                <a:lnTo>
                  <a:pt x="7423782" y="0"/>
                </a:lnTo>
                <a:lnTo>
                  <a:pt x="7423782" y="175471"/>
                </a:lnTo>
                <a:lnTo>
                  <a:pt x="0" y="175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300510" y="1028700"/>
            <a:ext cx="9156805" cy="8807813"/>
          </a:xfrm>
          <a:custGeom>
            <a:avLst/>
            <a:gdLst/>
            <a:ahLst/>
            <a:cxnLst/>
            <a:rect r="r" b="b" t="t" l="l"/>
            <a:pathLst>
              <a:path h="8807813" w="9156805">
                <a:moveTo>
                  <a:pt x="0" y="0"/>
                </a:moveTo>
                <a:lnTo>
                  <a:pt x="9156804" y="0"/>
                </a:lnTo>
                <a:lnTo>
                  <a:pt x="9156804" y="8807813"/>
                </a:lnTo>
                <a:lnTo>
                  <a:pt x="0" y="8807813"/>
                </a:lnTo>
                <a:lnTo>
                  <a:pt x="0" y="0"/>
                </a:lnTo>
                <a:close/>
              </a:path>
            </a:pathLst>
          </a:custGeom>
          <a:blipFill>
            <a:blip r:embed="rId7"/>
            <a:stretch>
              <a:fillRect l="-19934" t="-5732" r="-18987" b="-8917"/>
            </a:stretch>
          </a:blipFill>
        </p:spPr>
      </p:sp>
      <p:sp>
        <p:nvSpPr>
          <p:cNvPr name="TextBox 7" id="7"/>
          <p:cNvSpPr txBox="true"/>
          <p:nvPr/>
        </p:nvSpPr>
        <p:spPr>
          <a:xfrm rot="0">
            <a:off x="-2053177" y="176809"/>
            <a:ext cx="15680090" cy="721995"/>
          </a:xfrm>
          <a:prstGeom prst="rect">
            <a:avLst/>
          </a:prstGeom>
        </p:spPr>
        <p:txBody>
          <a:bodyPr anchor="t" rtlCol="false" tIns="0" lIns="0" bIns="0" rIns="0">
            <a:spAutoFit/>
          </a:bodyPr>
          <a:lstStyle/>
          <a:p>
            <a:pPr algn="ctr">
              <a:lnSpc>
                <a:spcPts val="5880"/>
              </a:lnSpc>
            </a:pPr>
            <a:r>
              <a:rPr lang="en-US" sz="4200">
                <a:solidFill>
                  <a:srgbClr val="FFFFFF"/>
                </a:solidFill>
                <a:latin typeface="Now Bold"/>
              </a:rPr>
              <a:t>Tecnologías y Herramientas utilizadas</a:t>
            </a:r>
          </a:p>
        </p:txBody>
      </p:sp>
      <p:sp>
        <p:nvSpPr>
          <p:cNvPr name="TextBox 8" id="8"/>
          <p:cNvSpPr txBox="true"/>
          <p:nvPr/>
        </p:nvSpPr>
        <p:spPr>
          <a:xfrm rot="0">
            <a:off x="1271125" y="1457262"/>
            <a:ext cx="6869966" cy="642938"/>
          </a:xfrm>
          <a:prstGeom prst="rect">
            <a:avLst/>
          </a:prstGeom>
        </p:spPr>
        <p:txBody>
          <a:bodyPr anchor="t" rtlCol="false" tIns="0" lIns="0" bIns="0" rIns="0">
            <a:spAutoFit/>
          </a:bodyPr>
          <a:lstStyle/>
          <a:p>
            <a:pPr algn="ctr">
              <a:lnSpc>
                <a:spcPts val="5040"/>
              </a:lnSpc>
            </a:pPr>
            <a:r>
              <a:rPr lang="en-US" sz="4200">
                <a:solidFill>
                  <a:srgbClr val="FFFFFF"/>
                </a:solidFill>
                <a:latin typeface="Now Bold"/>
              </a:rPr>
              <a:t>¿Porque AWS?</a:t>
            </a:r>
          </a:p>
        </p:txBody>
      </p:sp>
      <p:sp>
        <p:nvSpPr>
          <p:cNvPr name="TextBox 9" id="9"/>
          <p:cNvSpPr txBox="true"/>
          <p:nvPr/>
        </p:nvSpPr>
        <p:spPr>
          <a:xfrm rot="0">
            <a:off x="836014" y="2687233"/>
            <a:ext cx="7740189" cy="5144135"/>
          </a:xfrm>
          <a:prstGeom prst="rect">
            <a:avLst/>
          </a:prstGeom>
        </p:spPr>
        <p:txBody>
          <a:bodyPr anchor="t" rtlCol="false" tIns="0" lIns="0" bIns="0" rIns="0">
            <a:spAutoFit/>
          </a:bodyPr>
          <a:lstStyle/>
          <a:p>
            <a:pPr algn="l" marL="626101" indent="-313050" lvl="1">
              <a:lnSpc>
                <a:spcPts val="3189"/>
              </a:lnSpc>
              <a:buFont typeface="Arial"/>
              <a:buChar char="•"/>
            </a:pPr>
            <a:r>
              <a:rPr lang="en-US" sz="2899" spc="426">
                <a:solidFill>
                  <a:srgbClr val="FFFFFF"/>
                </a:solidFill>
                <a:latin typeface="Now Bold"/>
              </a:rPr>
              <a:t>COMPUTACIÓN</a:t>
            </a:r>
          </a:p>
          <a:p>
            <a:pPr algn="l" marL="626101" indent="-313050" lvl="1">
              <a:lnSpc>
                <a:spcPts val="3189"/>
              </a:lnSpc>
              <a:buFont typeface="Arial"/>
              <a:buChar char="•"/>
            </a:pPr>
            <a:r>
              <a:rPr lang="en-US" sz="2899" spc="426">
                <a:solidFill>
                  <a:srgbClr val="FFFFFF"/>
                </a:solidFill>
                <a:latin typeface="Now Bold"/>
              </a:rPr>
              <a:t>redes</a:t>
            </a:r>
          </a:p>
          <a:p>
            <a:pPr algn="l" marL="626101" indent="-313050" lvl="1">
              <a:lnSpc>
                <a:spcPts val="3189"/>
              </a:lnSpc>
              <a:buFont typeface="Arial"/>
              <a:buChar char="•"/>
            </a:pPr>
            <a:r>
              <a:rPr lang="en-US" sz="2899" spc="426">
                <a:solidFill>
                  <a:srgbClr val="FFFFFF"/>
                </a:solidFill>
                <a:latin typeface="Now Bold"/>
              </a:rPr>
              <a:t>Machine learning</a:t>
            </a:r>
          </a:p>
          <a:p>
            <a:pPr algn="l" marL="626101" indent="-313050" lvl="1">
              <a:lnSpc>
                <a:spcPts val="3189"/>
              </a:lnSpc>
              <a:buFont typeface="Arial"/>
              <a:buChar char="•"/>
            </a:pPr>
            <a:r>
              <a:rPr lang="en-US" sz="2899" spc="426">
                <a:solidFill>
                  <a:srgbClr val="FFFFFF"/>
                </a:solidFill>
                <a:latin typeface="Now Bold"/>
              </a:rPr>
              <a:t>Entrega de contenido web</a:t>
            </a:r>
          </a:p>
          <a:p>
            <a:pPr algn="l" marL="626101" indent="-313050" lvl="1">
              <a:lnSpc>
                <a:spcPts val="3189"/>
              </a:lnSpc>
              <a:buFont typeface="Arial"/>
              <a:buChar char="•"/>
            </a:pPr>
            <a:r>
              <a:rPr lang="en-US" sz="2899" spc="426">
                <a:solidFill>
                  <a:srgbClr val="FFFFFF"/>
                </a:solidFill>
                <a:latin typeface="Now Bold"/>
              </a:rPr>
              <a:t>seguridad</a:t>
            </a:r>
          </a:p>
          <a:p>
            <a:pPr algn="l" marL="626101" indent="-313050" lvl="1">
              <a:lnSpc>
                <a:spcPts val="3189"/>
              </a:lnSpc>
              <a:buFont typeface="Arial"/>
              <a:buChar char="•"/>
            </a:pPr>
            <a:r>
              <a:rPr lang="en-US" sz="2899" spc="426">
                <a:solidFill>
                  <a:srgbClr val="FFFFFF"/>
                </a:solidFill>
                <a:latin typeface="Now Bold"/>
              </a:rPr>
              <a:t>multimedia</a:t>
            </a:r>
          </a:p>
          <a:p>
            <a:pPr algn="l" marL="626101" indent="-313050" lvl="1">
              <a:lnSpc>
                <a:spcPts val="3189"/>
              </a:lnSpc>
              <a:buFont typeface="Arial"/>
              <a:buChar char="•"/>
            </a:pPr>
            <a:r>
              <a:rPr lang="en-US" sz="2899" spc="426">
                <a:solidFill>
                  <a:srgbClr val="FFFFFF"/>
                </a:solidFill>
                <a:latin typeface="Now Bold"/>
              </a:rPr>
              <a:t>internet of things(iot)</a:t>
            </a:r>
          </a:p>
          <a:p>
            <a:pPr algn="l" marL="626101" indent="-313050" lvl="1">
              <a:lnSpc>
                <a:spcPts val="3189"/>
              </a:lnSpc>
              <a:buFont typeface="Arial"/>
              <a:buChar char="•"/>
            </a:pPr>
            <a:r>
              <a:rPr lang="en-US" sz="2899" spc="426">
                <a:solidFill>
                  <a:srgbClr val="FFFFFF"/>
                </a:solidFill>
                <a:latin typeface="Now Bold"/>
              </a:rPr>
              <a:t>ledger</a:t>
            </a:r>
          </a:p>
          <a:p>
            <a:pPr algn="l" marL="626101" indent="-313050" lvl="1">
              <a:lnSpc>
                <a:spcPts val="3189"/>
              </a:lnSpc>
              <a:buFont typeface="Arial"/>
              <a:buChar char="•"/>
            </a:pPr>
            <a:r>
              <a:rPr lang="en-US" sz="2899" spc="426">
                <a:solidFill>
                  <a:srgbClr val="FFFFFF"/>
                </a:solidFill>
                <a:latin typeface="Now Bold"/>
              </a:rPr>
              <a:t>análisis</a:t>
            </a:r>
          </a:p>
          <a:p>
            <a:pPr algn="l" marL="626101" indent="-313050" lvl="1">
              <a:lnSpc>
                <a:spcPts val="3189"/>
              </a:lnSpc>
              <a:buFont typeface="Arial"/>
              <a:buChar char="•"/>
            </a:pPr>
            <a:r>
              <a:rPr lang="en-US" sz="2899" spc="426">
                <a:solidFill>
                  <a:srgbClr val="FFFFFF"/>
                </a:solidFill>
                <a:latin typeface="Now Bold"/>
              </a:rPr>
              <a:t>Base de datos</a:t>
            </a:r>
          </a:p>
          <a:p>
            <a:pPr algn="l" marL="626101" indent="-313050" lvl="1">
              <a:lnSpc>
                <a:spcPts val="3189"/>
              </a:lnSpc>
              <a:buFont typeface="Arial"/>
              <a:buChar char="•"/>
            </a:pPr>
            <a:r>
              <a:rPr lang="en-US" sz="2899" spc="426">
                <a:solidFill>
                  <a:srgbClr val="FFFFFF"/>
                </a:solidFill>
                <a:latin typeface="Now Bold"/>
              </a:rPr>
              <a:t>almacenamiento</a:t>
            </a:r>
          </a:p>
          <a:p>
            <a:pPr algn="l" marL="626101" indent="-313050" lvl="1">
              <a:lnSpc>
                <a:spcPts val="3189"/>
              </a:lnSpc>
              <a:buFont typeface="Arial"/>
              <a:buChar char="•"/>
            </a:pPr>
            <a:r>
              <a:rPr lang="en-US" sz="2899" spc="426">
                <a:solidFill>
                  <a:srgbClr val="FFFFFF"/>
                </a:solidFill>
                <a:latin typeface="Now Bold"/>
              </a:rPr>
              <a:t>contenedores</a:t>
            </a:r>
          </a:p>
          <a:p>
            <a:pPr algn="ctr">
              <a:lnSpc>
                <a:spcPts val="186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74A47"/>
        </a:solidFill>
      </p:bgPr>
    </p:bg>
    <p:spTree>
      <p:nvGrpSpPr>
        <p:cNvPr id="1" name=""/>
        <p:cNvGrpSpPr/>
        <p:nvPr/>
      </p:nvGrpSpPr>
      <p:grpSpPr>
        <a:xfrm>
          <a:off x="0" y="0"/>
          <a:ext cx="0" cy="0"/>
          <a:chOff x="0" y="0"/>
          <a:chExt cx="0" cy="0"/>
        </a:xfrm>
      </p:grpSpPr>
      <p:grpSp>
        <p:nvGrpSpPr>
          <p:cNvPr name="Group 2" id="2"/>
          <p:cNvGrpSpPr/>
          <p:nvPr/>
        </p:nvGrpSpPr>
        <p:grpSpPr>
          <a:xfrm rot="0">
            <a:off x="4702477" y="0"/>
            <a:ext cx="21431973" cy="11481028"/>
            <a:chOff x="0" y="0"/>
            <a:chExt cx="28575963" cy="15308037"/>
          </a:xfrm>
        </p:grpSpPr>
        <p:sp>
          <p:nvSpPr>
            <p:cNvPr name="Freeform 3" id="3"/>
            <p:cNvSpPr/>
            <p:nvPr/>
          </p:nvSpPr>
          <p:spPr>
            <a:xfrm flipH="false" flipV="false" rot="0">
              <a:off x="0" y="0"/>
              <a:ext cx="28575963" cy="15308037"/>
            </a:xfrm>
            <a:custGeom>
              <a:avLst/>
              <a:gdLst/>
              <a:ahLst/>
              <a:cxnLst/>
              <a:rect r="r" b="b" t="t" l="l"/>
              <a:pathLst>
                <a:path h="15308037" w="28575963">
                  <a:moveTo>
                    <a:pt x="0" y="0"/>
                  </a:moveTo>
                  <a:lnTo>
                    <a:pt x="28575963" y="0"/>
                  </a:lnTo>
                  <a:lnTo>
                    <a:pt x="28575963" y="15308037"/>
                  </a:lnTo>
                  <a:lnTo>
                    <a:pt x="0" y="15308037"/>
                  </a:lnTo>
                  <a:lnTo>
                    <a:pt x="0" y="0"/>
                  </a:lnTo>
                  <a:close/>
                </a:path>
              </a:pathLst>
            </a:custGeom>
            <a:blipFill>
              <a:blip r:embed="rId3"/>
              <a:stretch>
                <a:fillRect l="-46" t="-1536" r="-5507" b="-1417"/>
              </a:stretch>
            </a:blipFill>
          </p:spPr>
        </p:sp>
        <p:sp>
          <p:nvSpPr>
            <p:cNvPr name="Freeform 4" id="4"/>
            <p:cNvSpPr/>
            <p:nvPr/>
          </p:nvSpPr>
          <p:spPr>
            <a:xfrm flipH="false" flipV="false" rot="0">
              <a:off x="6504910" y="1633232"/>
              <a:ext cx="11714167" cy="12449429"/>
            </a:xfrm>
            <a:custGeom>
              <a:avLst/>
              <a:gdLst/>
              <a:ahLst/>
              <a:cxnLst/>
              <a:rect r="r" b="b" t="t" l="l"/>
              <a:pathLst>
                <a:path h="12449429" w="11714167">
                  <a:moveTo>
                    <a:pt x="0" y="0"/>
                  </a:moveTo>
                  <a:lnTo>
                    <a:pt x="11714167" y="0"/>
                  </a:lnTo>
                  <a:lnTo>
                    <a:pt x="11714167" y="12449429"/>
                  </a:lnTo>
                  <a:lnTo>
                    <a:pt x="0" y="12449429"/>
                  </a:lnTo>
                  <a:lnTo>
                    <a:pt x="0" y="0"/>
                  </a:lnTo>
                  <a:close/>
                </a:path>
              </a:pathLst>
            </a:custGeom>
            <a:blipFill>
              <a:blip r:embed="rId4"/>
              <a:stretch>
                <a:fillRect l="-1234" t="0" r="0" b="0"/>
              </a:stretch>
            </a:blipFill>
          </p:spPr>
        </p:sp>
        <p:sp>
          <p:nvSpPr>
            <p:cNvPr name="Freeform 5" id="5"/>
            <p:cNvSpPr/>
            <p:nvPr/>
          </p:nvSpPr>
          <p:spPr>
            <a:xfrm flipH="false" flipV="false" rot="0">
              <a:off x="1642662" y="6028854"/>
              <a:ext cx="4500851" cy="2636748"/>
            </a:xfrm>
            <a:custGeom>
              <a:avLst/>
              <a:gdLst/>
              <a:ahLst/>
              <a:cxnLst/>
              <a:rect r="r" b="b" t="t" l="l"/>
              <a:pathLst>
                <a:path h="2636748" w="4500851">
                  <a:moveTo>
                    <a:pt x="0" y="0"/>
                  </a:moveTo>
                  <a:lnTo>
                    <a:pt x="4500850" y="0"/>
                  </a:lnTo>
                  <a:lnTo>
                    <a:pt x="4500850" y="2636748"/>
                  </a:lnTo>
                  <a:lnTo>
                    <a:pt x="0" y="2636748"/>
                  </a:lnTo>
                  <a:lnTo>
                    <a:pt x="0" y="0"/>
                  </a:lnTo>
                  <a:close/>
                </a:path>
              </a:pathLst>
            </a:custGeom>
            <a:blipFill>
              <a:blip r:embed="rId5"/>
              <a:stretch>
                <a:fillRect l="0" t="0" r="0" b="0"/>
              </a:stretch>
            </a:blipFill>
          </p:spPr>
        </p:sp>
      </p:grpSp>
      <p:sp>
        <p:nvSpPr>
          <p:cNvPr name="Freeform 6" id="6"/>
          <p:cNvSpPr/>
          <p:nvPr/>
        </p:nvSpPr>
        <p:spPr>
          <a:xfrm flipH="false" flipV="false" rot="0">
            <a:off x="458913" y="1383391"/>
            <a:ext cx="3811674" cy="4120728"/>
          </a:xfrm>
          <a:custGeom>
            <a:avLst/>
            <a:gdLst/>
            <a:ahLst/>
            <a:cxnLst/>
            <a:rect r="r" b="b" t="t" l="l"/>
            <a:pathLst>
              <a:path h="4120728" w="3811674">
                <a:moveTo>
                  <a:pt x="0" y="0"/>
                </a:moveTo>
                <a:lnTo>
                  <a:pt x="3811674" y="0"/>
                </a:lnTo>
                <a:lnTo>
                  <a:pt x="3811674" y="4120729"/>
                </a:lnTo>
                <a:lnTo>
                  <a:pt x="0" y="41207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28296" y="1592657"/>
            <a:ext cx="3408670" cy="356269"/>
          </a:xfrm>
          <a:prstGeom prst="rect">
            <a:avLst/>
          </a:prstGeom>
        </p:spPr>
        <p:txBody>
          <a:bodyPr anchor="t" rtlCol="false" tIns="0" lIns="0" bIns="0" rIns="0">
            <a:spAutoFit/>
          </a:bodyPr>
          <a:lstStyle/>
          <a:p>
            <a:pPr algn="ctr">
              <a:lnSpc>
                <a:spcPts val="2938"/>
              </a:lnSpc>
              <a:spcBef>
                <a:spcPct val="0"/>
              </a:spcBef>
            </a:pPr>
            <a:r>
              <a:rPr lang="en-US" sz="2098">
                <a:solidFill>
                  <a:srgbClr val="FFFFFF"/>
                </a:solidFill>
                <a:latin typeface="Now Bold"/>
              </a:rPr>
              <a:t>1. ACCESO DEL USUARIO</a:t>
            </a:r>
          </a:p>
        </p:txBody>
      </p:sp>
      <p:sp>
        <p:nvSpPr>
          <p:cNvPr name="TextBox 8" id="8"/>
          <p:cNvSpPr txBox="true"/>
          <p:nvPr/>
        </p:nvSpPr>
        <p:spPr>
          <a:xfrm rot="0">
            <a:off x="175124" y="2512882"/>
            <a:ext cx="4349972" cy="727710"/>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Now Bold"/>
              </a:rPr>
              <a:t>2. INTERACCIÓN CON EL CHATBOT</a:t>
            </a:r>
            <a:r>
              <a:rPr lang="en-US" sz="2100">
                <a:solidFill>
                  <a:srgbClr val="FFFFFF"/>
                </a:solidFill>
                <a:latin typeface="Now Bold"/>
              </a:rPr>
              <a:t> </a:t>
            </a:r>
          </a:p>
        </p:txBody>
      </p:sp>
      <p:sp>
        <p:nvSpPr>
          <p:cNvPr name="TextBox 9" id="9"/>
          <p:cNvSpPr txBox="true"/>
          <p:nvPr/>
        </p:nvSpPr>
        <p:spPr>
          <a:xfrm rot="0">
            <a:off x="477837" y="3764467"/>
            <a:ext cx="3249193"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Now Bold"/>
              </a:rPr>
              <a:t> </a:t>
            </a:r>
            <a:r>
              <a:rPr lang="en-US" sz="2100">
                <a:solidFill>
                  <a:srgbClr val="FFFFFF"/>
                </a:solidFill>
                <a:latin typeface="Now Bold"/>
              </a:rPr>
              <a:t>3. Envío al Backend </a:t>
            </a:r>
          </a:p>
        </p:txBody>
      </p:sp>
      <p:sp>
        <p:nvSpPr>
          <p:cNvPr name="TextBox 10" id="10"/>
          <p:cNvSpPr txBox="true"/>
          <p:nvPr/>
        </p:nvSpPr>
        <p:spPr>
          <a:xfrm rot="0">
            <a:off x="477837" y="4946332"/>
            <a:ext cx="3509587" cy="35623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Now Bold"/>
              </a:rPr>
              <a:t> 4. BALANCEO DE CARGA</a:t>
            </a:r>
          </a:p>
        </p:txBody>
      </p:sp>
      <p:sp>
        <p:nvSpPr>
          <p:cNvPr name="Freeform 11" id="11"/>
          <p:cNvSpPr/>
          <p:nvPr/>
        </p:nvSpPr>
        <p:spPr>
          <a:xfrm flipH="false" flipV="false" rot="0">
            <a:off x="458913" y="5703243"/>
            <a:ext cx="3811674" cy="4120728"/>
          </a:xfrm>
          <a:custGeom>
            <a:avLst/>
            <a:gdLst/>
            <a:ahLst/>
            <a:cxnLst/>
            <a:rect r="r" b="b" t="t" l="l"/>
            <a:pathLst>
              <a:path h="4120728" w="3811674">
                <a:moveTo>
                  <a:pt x="0" y="0"/>
                </a:moveTo>
                <a:lnTo>
                  <a:pt x="3811674" y="0"/>
                </a:lnTo>
                <a:lnTo>
                  <a:pt x="3811674" y="4120728"/>
                </a:lnTo>
                <a:lnTo>
                  <a:pt x="0" y="4120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60415" y="5764258"/>
            <a:ext cx="3379390" cy="727710"/>
          </a:xfrm>
          <a:prstGeom prst="rect">
            <a:avLst/>
          </a:prstGeom>
        </p:spPr>
        <p:txBody>
          <a:bodyPr anchor="t" rtlCol="false" tIns="0" lIns="0" bIns="0" rIns="0">
            <a:spAutoFit/>
          </a:bodyPr>
          <a:lstStyle/>
          <a:p>
            <a:pPr algn="l">
              <a:lnSpc>
                <a:spcPts val="2940"/>
              </a:lnSpc>
            </a:pPr>
            <a:r>
              <a:rPr lang="en-US" sz="2100">
                <a:solidFill>
                  <a:srgbClr val="FFFFFF"/>
                </a:solidFill>
                <a:latin typeface="Now Bold"/>
              </a:rPr>
              <a:t>5.    PROCESAMIENTO </a:t>
            </a:r>
          </a:p>
          <a:p>
            <a:pPr algn="ctr">
              <a:lnSpc>
                <a:spcPts val="2940"/>
              </a:lnSpc>
              <a:spcBef>
                <a:spcPct val="0"/>
              </a:spcBef>
            </a:pPr>
            <a:r>
              <a:rPr lang="en-US" sz="2100">
                <a:solidFill>
                  <a:srgbClr val="FFFFFF"/>
                </a:solidFill>
                <a:latin typeface="Now Bold"/>
              </a:rPr>
              <a:t>BACKEND </a:t>
            </a:r>
          </a:p>
        </p:txBody>
      </p:sp>
      <p:sp>
        <p:nvSpPr>
          <p:cNvPr name="TextBox 13" id="13"/>
          <p:cNvSpPr txBox="true"/>
          <p:nvPr/>
        </p:nvSpPr>
        <p:spPr>
          <a:xfrm rot="0">
            <a:off x="477837" y="7026446"/>
            <a:ext cx="3561968"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Now Bold"/>
              </a:rPr>
              <a:t> 6. USO DE API DE OPENAI</a:t>
            </a:r>
          </a:p>
        </p:txBody>
      </p:sp>
      <p:sp>
        <p:nvSpPr>
          <p:cNvPr name="TextBox 14" id="14"/>
          <p:cNvSpPr txBox="true"/>
          <p:nvPr/>
        </p:nvSpPr>
        <p:spPr>
          <a:xfrm rot="0">
            <a:off x="417115" y="8128065"/>
            <a:ext cx="3492493" cy="356235"/>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Now Bold"/>
              </a:rPr>
              <a:t> 7. CONSULTA DE DATOS</a:t>
            </a:r>
          </a:p>
        </p:txBody>
      </p:sp>
      <p:sp>
        <p:nvSpPr>
          <p:cNvPr name="TextBox 15" id="15"/>
          <p:cNvSpPr txBox="true"/>
          <p:nvPr/>
        </p:nvSpPr>
        <p:spPr>
          <a:xfrm rot="0">
            <a:off x="458913" y="9227529"/>
            <a:ext cx="4825359" cy="356235"/>
          </a:xfrm>
          <a:prstGeom prst="rect">
            <a:avLst/>
          </a:prstGeom>
        </p:spPr>
        <p:txBody>
          <a:bodyPr anchor="t" rtlCol="false" tIns="0" lIns="0" bIns="0" rIns="0">
            <a:spAutoFit/>
          </a:bodyPr>
          <a:lstStyle/>
          <a:p>
            <a:pPr algn="l">
              <a:lnSpc>
                <a:spcPts val="2940"/>
              </a:lnSpc>
              <a:spcBef>
                <a:spcPct val="0"/>
              </a:spcBef>
            </a:pPr>
            <a:r>
              <a:rPr lang="en-US" sz="2100">
                <a:solidFill>
                  <a:srgbClr val="FFFFFF"/>
                </a:solidFill>
                <a:latin typeface="Now Bold"/>
              </a:rPr>
              <a:t> 8.   RESPUESTA AL </a:t>
            </a:r>
            <a:r>
              <a:rPr lang="en-US" sz="2100">
                <a:solidFill>
                  <a:srgbClr val="FFFFFF"/>
                </a:solidFill>
                <a:latin typeface="Now Bold"/>
              </a:rPr>
              <a:t>USUARIO</a:t>
            </a:r>
          </a:p>
        </p:txBody>
      </p:sp>
      <p:sp>
        <p:nvSpPr>
          <p:cNvPr name="TextBox 16" id="16"/>
          <p:cNvSpPr txBox="true"/>
          <p:nvPr/>
        </p:nvSpPr>
        <p:spPr>
          <a:xfrm rot="0">
            <a:off x="-346173" y="240665"/>
            <a:ext cx="15745586" cy="788035"/>
          </a:xfrm>
          <a:prstGeom prst="rect">
            <a:avLst/>
          </a:prstGeom>
        </p:spPr>
        <p:txBody>
          <a:bodyPr anchor="t" rtlCol="false" tIns="0" lIns="0" bIns="0" rIns="0">
            <a:spAutoFit/>
          </a:bodyPr>
          <a:lstStyle/>
          <a:p>
            <a:pPr algn="ctr">
              <a:lnSpc>
                <a:spcPts val="3079"/>
              </a:lnSpc>
              <a:spcBef>
                <a:spcPct val="0"/>
              </a:spcBef>
            </a:pPr>
            <a:r>
              <a:rPr lang="en-US" sz="2799" spc="411">
                <a:solidFill>
                  <a:srgbClr val="FFFFFF"/>
                </a:solidFill>
                <a:latin typeface="Now Bold"/>
              </a:rPr>
              <a:t>¿CÓMO VIAJAN LAS PREGUNTAS Y RESPUESTAS A TRAVÉS DE NUESTRA INFRAESTRUCTURA DE AWS?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DAGHbzFpCyc</dc:identifier>
  <dcterms:modified xsi:type="dcterms:W3CDTF">2011-08-01T06:04:30Z</dcterms:modified>
  <cp:revision>1</cp:revision>
  <dc:title>Presentacion brief de la compañia moderno minimalista celeste y blanco</dc:title>
</cp:coreProperties>
</file>